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Play"/>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Play-bold.fntdata"/><Relationship Id="rId6" Type="http://schemas.openxmlformats.org/officeDocument/2006/relationships/slide" Target="slides/slide2.xml"/><Relationship Id="rId18" Type="http://schemas.openxmlformats.org/officeDocument/2006/relationships/font" Target="fonts/Play-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ccfc421dcf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3ccfc421dc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ccfc421dcf_1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3ccfc421dcf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8AA5"/>
              </a:buClr>
              <a:buSzPts val="6000"/>
              <a:buFont typeface="Play"/>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AA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o"/>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AA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o"/>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6" name="Shape 86"/>
        <p:cNvGrpSpPr/>
        <p:nvPr/>
      </p:nvGrpSpPr>
      <p:grpSpPr>
        <a:xfrm>
          <a:off x="0" y="0"/>
          <a:ext cx="0" cy="0"/>
          <a:chOff x="0" y="0"/>
          <a:chExt cx="0" cy="0"/>
        </a:xfrm>
      </p:grpSpPr>
      <p:sp>
        <p:nvSpPr>
          <p:cNvPr id="87" name="Google Shape;8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AA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1" name="Google Shape;9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b="0">
                <a:solidFill>
                  <a:srgbClr val="004D9E"/>
                </a:solidFill>
              </a:defRPr>
            </a:lvl1pPr>
            <a:lvl2pPr indent="-342900" lvl="1" marL="914400" algn="l">
              <a:lnSpc>
                <a:spcPct val="90000"/>
              </a:lnSpc>
              <a:spcBef>
                <a:spcPts val="500"/>
              </a:spcBef>
              <a:spcAft>
                <a:spcPts val="0"/>
              </a:spcAft>
              <a:buSzPts val="1800"/>
              <a:buChar char="o"/>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2" name="Shape 92"/>
        <p:cNvGrpSpPr/>
        <p:nvPr/>
      </p:nvGrpSpPr>
      <p:grpSpPr>
        <a:xfrm>
          <a:off x="0" y="0"/>
          <a:ext cx="0" cy="0"/>
          <a:chOff x="0" y="0"/>
          <a:chExt cx="0" cy="0"/>
        </a:xfrm>
      </p:grpSpPr>
      <p:sp>
        <p:nvSpPr>
          <p:cNvPr id="93" name="Google Shape;9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AA5"/>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7" name="Google Shape;9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i="1">
                <a:solidFill>
                  <a:srgbClr val="00BB64"/>
                </a:solidFill>
              </a:defRPr>
            </a:lvl1pPr>
            <a:lvl2pPr indent="-342900" lvl="1" marL="914400" algn="l">
              <a:lnSpc>
                <a:spcPct val="90000"/>
              </a:lnSpc>
              <a:spcBef>
                <a:spcPts val="500"/>
              </a:spcBef>
              <a:spcAft>
                <a:spcPts val="0"/>
              </a:spcAft>
              <a:buSzPts val="1800"/>
              <a:buChar char="o"/>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AA5"/>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o"/>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AA5"/>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o"/>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o"/>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8AA5"/>
              </a:buClr>
              <a:buSzPts val="6000"/>
              <a:buFont typeface="Play"/>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757575"/>
                </a:solidFill>
              </a:defRPr>
            </a:lvl1pPr>
            <a:lvl2pPr indent="-228600" lvl="1" marL="914400" algn="l">
              <a:lnSpc>
                <a:spcPct val="90000"/>
              </a:lnSpc>
              <a:spcBef>
                <a:spcPts val="500"/>
              </a:spcBef>
              <a:spcAft>
                <a:spcPts val="0"/>
              </a:spcAft>
              <a:buSzPts val="2000"/>
              <a:buNone/>
              <a:defRPr sz="2000">
                <a:solidFill>
                  <a:srgbClr val="757575"/>
                </a:solidFill>
              </a:defRPr>
            </a:lvl2pPr>
            <a:lvl3pPr indent="-228600" lvl="2" marL="1371600" algn="l">
              <a:lnSpc>
                <a:spcPct val="90000"/>
              </a:lnSpc>
              <a:spcBef>
                <a:spcPts val="500"/>
              </a:spcBef>
              <a:spcAft>
                <a:spcPts val="0"/>
              </a:spcAft>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9" name="Google Shape;3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AA5"/>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o"/>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o"/>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AA5"/>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8AA5"/>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o"/>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8AA5"/>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p:nvPr>
            <p:ph idx="2" type="pic"/>
          </p:nvPr>
        </p:nvSpPr>
        <p:spPr>
          <a:xfrm>
            <a:off x="5183188" y="987425"/>
            <a:ext cx="6172200" cy="4873625"/>
          </a:xfrm>
          <a:prstGeom prst="rect">
            <a:avLst/>
          </a:prstGeom>
          <a:noFill/>
          <a:ln>
            <a:noFill/>
          </a:ln>
        </p:spPr>
      </p:sp>
      <p:sp>
        <p:nvSpPr>
          <p:cNvPr id="70" name="Google Shape;70;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white background with black and white clouds&#10;&#10;Description automatically generated" id="10" name="Google Shape;10;p1"/>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8AA5"/>
              </a:buClr>
              <a:buSzPts val="4400"/>
              <a:buFont typeface="Play"/>
              <a:buNone/>
              <a:defRPr b="0" i="0" sz="4400" u="none" cap="none" strike="noStrike">
                <a:solidFill>
                  <a:srgbClr val="008AA5"/>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4D9E"/>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rgbClr val="00BB64"/>
              </a:buClr>
              <a:buSzPts val="2400"/>
              <a:buFont typeface="Courier New"/>
              <a:buChar char="o"/>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FCAF00"/>
              </a:buClr>
              <a:buSzPts val="2000"/>
              <a:buFont typeface="Noto Sans Symbols"/>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circle with yellow and green stripes&#10;&#10;Description automatically generated" id="16" name="Google Shape;16;p1"/>
          <p:cNvPicPr preferRelativeResize="0"/>
          <p:nvPr/>
        </p:nvPicPr>
        <p:blipFill rotWithShape="1">
          <a:blip r:embed="rId2">
            <a:alphaModFix/>
          </a:blip>
          <a:srcRect b="0" l="0" r="0" t="0"/>
          <a:stretch/>
        </p:blipFill>
        <p:spPr>
          <a:xfrm>
            <a:off x="11449939" y="6075553"/>
            <a:ext cx="645922" cy="6459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sphereppl.zulipchat.com/join/olwtpi7g3wbyh5mxv4uwipaw/" TargetMode="Externa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github.com/SPHERE-PPL/HFC-Lyme-Disease" TargetMode="External"/><Relationship Id="rId4" Type="http://schemas.openxmlformats.org/officeDocument/2006/relationships/hyperlink" Target="https://sphere-ppl.org/pages/Forecasting_Contests/" TargetMode="External"/><Relationship Id="rId5" Type="http://schemas.openxmlformats.org/officeDocument/2006/relationships/hyperlink" Target="https://github.com/SPHERE-PPL/Competition-Example-Mpox" TargetMode="External"/><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www.sphere-ppl.org/" TargetMode="External"/><Relationship Id="rId4" Type="http://schemas.openxmlformats.org/officeDocument/2006/relationships/hyperlink" Target="mailto:info@sphere-ppl.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3.jp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jp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8AA5"/>
              </a:buClr>
              <a:buSzPts val="6000"/>
              <a:buFont typeface="Play"/>
              <a:buNone/>
            </a:pPr>
            <a:r>
              <a:rPr lang="en-GB"/>
              <a:t>NHS Forecasting Contest Kick-Off</a:t>
            </a:r>
            <a:endParaRPr/>
          </a:p>
        </p:txBody>
      </p:sp>
      <p:sp>
        <p:nvSpPr>
          <p:cNvPr id="103" name="Google Shape;10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rPr lang="en-GB" sz="2000">
                <a:solidFill>
                  <a:schemeClr val="accent3"/>
                </a:solidFill>
              </a:rPr>
              <a:t>Rich Wood, Nick Howlett, Alex Rabeau, Will Pearse</a:t>
            </a:r>
            <a:endParaRPr>
              <a:highlight>
                <a:srgbClr val="FFFF00"/>
              </a:highlight>
            </a:endParaRPr>
          </a:p>
        </p:txBody>
      </p:sp>
      <p:sp>
        <p:nvSpPr>
          <p:cNvPr id="104" name="Google Shape;10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GB"/>
              <a:t>Spatial, Health &amp; Environmental Research Using Probabilistic Programming Languages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4"/>
          <p:cNvSpPr/>
          <p:nvPr/>
        </p:nvSpPr>
        <p:spPr>
          <a:xfrm>
            <a:off x="838200" y="5075339"/>
            <a:ext cx="3785616" cy="802969"/>
          </a:xfrm>
          <a:prstGeom prst="roundRect">
            <a:avLst>
              <a:gd fmla="val 16667" name="adj"/>
            </a:avLst>
          </a:prstGeom>
          <a:solidFill>
            <a:schemeClr val="accent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AA5"/>
              </a:buClr>
              <a:buSzPts val="4400"/>
              <a:buFont typeface="Play"/>
              <a:buNone/>
            </a:pPr>
            <a:r>
              <a:rPr lang="en-GB"/>
              <a:t>Contest Timeline</a:t>
            </a:r>
            <a:endParaRPr/>
          </a:p>
        </p:txBody>
      </p:sp>
      <p:grpSp>
        <p:nvGrpSpPr>
          <p:cNvPr id="190" name="Google Shape;190;p24"/>
          <p:cNvGrpSpPr/>
          <p:nvPr/>
        </p:nvGrpSpPr>
        <p:grpSpPr>
          <a:xfrm>
            <a:off x="838200" y="1743018"/>
            <a:ext cx="10515599" cy="3332321"/>
            <a:chOff x="0" y="2177"/>
            <a:chExt cx="10515599" cy="4346982"/>
          </a:xfrm>
        </p:grpSpPr>
        <p:sp>
          <p:nvSpPr>
            <p:cNvPr id="191" name="Google Shape;191;p24"/>
            <p:cNvSpPr/>
            <p:nvPr/>
          </p:nvSpPr>
          <p:spPr>
            <a:xfrm rot="5400000">
              <a:off x="6731621" y="-2839081"/>
              <a:ext cx="837972" cy="6729984"/>
            </a:xfrm>
            <a:prstGeom prst="round2SameRect">
              <a:avLst>
                <a:gd fmla="val 16667" name="adj1"/>
                <a:gd fmla="val 0" name="adj2"/>
              </a:avLst>
            </a:prstGeom>
            <a:solidFill>
              <a:srgbClr val="FEE3C8">
                <a:alpha val="89803"/>
              </a:srgbClr>
            </a:solidFill>
            <a:ln cap="flat" cmpd="sng" w="19050">
              <a:solidFill>
                <a:srgbClr val="FEE3C8">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4"/>
            <p:cNvSpPr txBox="1"/>
            <p:nvPr/>
          </p:nvSpPr>
          <p:spPr>
            <a:xfrm>
              <a:off x="3785615" y="147831"/>
              <a:ext cx="6689078" cy="756160"/>
            </a:xfrm>
            <a:prstGeom prst="rect">
              <a:avLst/>
            </a:prstGeom>
            <a:noFill/>
            <a:ln>
              <a:noFill/>
            </a:ln>
          </p:spPr>
          <p:txBody>
            <a:bodyPr anchorCtr="0" anchor="ctr" bIns="43800" lIns="87625" spcFirstLastPara="1" rIns="87625" wrap="square" tIns="43800">
              <a:noAutofit/>
            </a:bodyPr>
            <a:lstStyle/>
            <a:p>
              <a:pPr indent="-228600" lvl="1" marL="228600" marR="0" rtl="0" algn="l">
                <a:lnSpc>
                  <a:spcPct val="90000"/>
                </a:lnSpc>
                <a:spcBef>
                  <a:spcPts val="0"/>
                </a:spcBef>
                <a:spcAft>
                  <a:spcPts val="0"/>
                </a:spcAft>
                <a:buClr>
                  <a:schemeClr val="dk1"/>
                </a:buClr>
                <a:buSzPts val="2300"/>
                <a:buFont typeface="Arial"/>
                <a:buChar char="•"/>
              </a:pPr>
              <a:r>
                <a:rPr b="0" i="0" lang="en-GB" sz="2300" u="none" cap="none" strike="noStrike">
                  <a:solidFill>
                    <a:schemeClr val="dk1"/>
                  </a:solidFill>
                  <a:latin typeface="Arial"/>
                  <a:ea typeface="Arial"/>
                  <a:cs typeface="Arial"/>
                  <a:sym typeface="Arial"/>
                </a:rPr>
                <a:t>Competition launch, including the release of the development dataset. </a:t>
              </a:r>
              <a:endParaRPr b="0" i="0" sz="1400" u="none" cap="none" strike="noStrike">
                <a:solidFill>
                  <a:srgbClr val="000000"/>
                </a:solidFill>
                <a:latin typeface="Arial"/>
                <a:ea typeface="Arial"/>
                <a:cs typeface="Arial"/>
                <a:sym typeface="Arial"/>
              </a:endParaRPr>
            </a:p>
          </p:txBody>
        </p:sp>
        <p:sp>
          <p:nvSpPr>
            <p:cNvPr id="193" name="Google Shape;193;p24"/>
            <p:cNvSpPr/>
            <p:nvPr/>
          </p:nvSpPr>
          <p:spPr>
            <a:xfrm>
              <a:off x="0" y="2177"/>
              <a:ext cx="3785616" cy="1047465"/>
            </a:xfrm>
            <a:prstGeom prst="roundRect">
              <a:avLst>
                <a:gd fmla="val 16667" name="adj"/>
              </a:avLst>
            </a:prstGeom>
            <a:solidFill>
              <a:schemeClr val="accent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4"/>
            <p:cNvSpPr txBox="1"/>
            <p:nvPr/>
          </p:nvSpPr>
          <p:spPr>
            <a:xfrm>
              <a:off x="51133" y="53310"/>
              <a:ext cx="3683350" cy="945199"/>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Arial"/>
                <a:buNone/>
              </a:pPr>
              <a:r>
                <a:rPr lang="en-GB" sz="2900">
                  <a:solidFill>
                    <a:schemeClr val="lt1"/>
                  </a:solidFill>
                </a:rPr>
                <a:t>5</a:t>
              </a:r>
              <a:r>
                <a:rPr b="0" baseline="30000" i="0" lang="en-GB" sz="2900" u="none" cap="none" strike="noStrike">
                  <a:solidFill>
                    <a:schemeClr val="lt1"/>
                  </a:solidFill>
                  <a:latin typeface="Arial"/>
                  <a:ea typeface="Arial"/>
                  <a:cs typeface="Arial"/>
                  <a:sym typeface="Arial"/>
                </a:rPr>
                <a:t>th</a:t>
              </a:r>
              <a:r>
                <a:rPr b="0" i="0" lang="en-GB" sz="2900" u="none" cap="none" strike="noStrike">
                  <a:solidFill>
                    <a:schemeClr val="lt1"/>
                  </a:solidFill>
                  <a:latin typeface="Arial"/>
                  <a:ea typeface="Arial"/>
                  <a:cs typeface="Arial"/>
                  <a:sym typeface="Arial"/>
                </a:rPr>
                <a:t> </a:t>
              </a:r>
              <a:r>
                <a:rPr lang="en-GB" sz="2900">
                  <a:solidFill>
                    <a:schemeClr val="lt1"/>
                  </a:solidFill>
                </a:rPr>
                <a:t>March</a:t>
              </a:r>
              <a:endParaRPr b="0" i="0" sz="1400" u="none" cap="none" strike="noStrike">
                <a:solidFill>
                  <a:srgbClr val="000000"/>
                </a:solidFill>
                <a:latin typeface="Arial"/>
                <a:ea typeface="Arial"/>
                <a:cs typeface="Arial"/>
                <a:sym typeface="Arial"/>
              </a:endParaRPr>
            </a:p>
          </p:txBody>
        </p:sp>
        <p:sp>
          <p:nvSpPr>
            <p:cNvPr id="195" name="Google Shape;195;p24"/>
            <p:cNvSpPr/>
            <p:nvPr/>
          </p:nvSpPr>
          <p:spPr>
            <a:xfrm rot="5400000">
              <a:off x="6731621" y="-1739242"/>
              <a:ext cx="837972" cy="6729984"/>
            </a:xfrm>
            <a:prstGeom prst="round2SameRect">
              <a:avLst>
                <a:gd fmla="val 16667" name="adj1"/>
                <a:gd fmla="val 0" name="adj2"/>
              </a:avLst>
            </a:prstGeom>
            <a:solidFill>
              <a:srgbClr val="CAE7D2">
                <a:alpha val="89803"/>
              </a:srgbClr>
            </a:solidFill>
            <a:ln cap="flat" cmpd="sng" w="19050">
              <a:solidFill>
                <a:srgbClr val="CAE7D2">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4"/>
            <p:cNvSpPr txBox="1"/>
            <p:nvPr/>
          </p:nvSpPr>
          <p:spPr>
            <a:xfrm>
              <a:off x="3785615" y="1247670"/>
              <a:ext cx="6689078" cy="756160"/>
            </a:xfrm>
            <a:prstGeom prst="rect">
              <a:avLst/>
            </a:prstGeom>
            <a:noFill/>
            <a:ln>
              <a:noFill/>
            </a:ln>
          </p:spPr>
          <p:txBody>
            <a:bodyPr anchorCtr="0" anchor="ctr" bIns="43800" lIns="87625" spcFirstLastPara="1" rIns="87625" wrap="square" tIns="43800">
              <a:noAutofit/>
            </a:bodyPr>
            <a:lstStyle/>
            <a:p>
              <a:pPr indent="-228600" lvl="1" marL="228600" marR="0" rtl="0" algn="l">
                <a:lnSpc>
                  <a:spcPct val="90000"/>
                </a:lnSpc>
                <a:spcBef>
                  <a:spcPts val="0"/>
                </a:spcBef>
                <a:spcAft>
                  <a:spcPts val="0"/>
                </a:spcAft>
                <a:buClr>
                  <a:schemeClr val="dk1"/>
                </a:buClr>
                <a:buSzPts val="2300"/>
                <a:buFont typeface="Arial"/>
                <a:buChar char="•"/>
              </a:pPr>
              <a:r>
                <a:rPr b="0" i="0" lang="en-GB" sz="2300" u="none" cap="none" strike="noStrike">
                  <a:solidFill>
                    <a:srgbClr val="000000"/>
                  </a:solidFill>
                  <a:latin typeface="Arial"/>
                  <a:ea typeface="Arial"/>
                  <a:cs typeface="Arial"/>
                  <a:sym typeface="Arial"/>
                </a:rPr>
                <a:t>Deadline for competitors to submit their final algorithms </a:t>
              </a:r>
              <a:endParaRPr b="0" i="0" sz="2300" u="none" cap="none" strike="noStrike">
                <a:solidFill>
                  <a:srgbClr val="000000"/>
                </a:solidFill>
                <a:latin typeface="Arial"/>
                <a:ea typeface="Arial"/>
                <a:cs typeface="Arial"/>
                <a:sym typeface="Arial"/>
              </a:endParaRPr>
            </a:p>
          </p:txBody>
        </p:sp>
        <p:sp>
          <p:nvSpPr>
            <p:cNvPr id="197" name="Google Shape;197;p24"/>
            <p:cNvSpPr/>
            <p:nvPr/>
          </p:nvSpPr>
          <p:spPr>
            <a:xfrm>
              <a:off x="0" y="1102016"/>
              <a:ext cx="3785616" cy="1047465"/>
            </a:xfrm>
            <a:prstGeom prst="roundRect">
              <a:avLst>
                <a:gd fmla="val 16667" name="adj"/>
              </a:avLst>
            </a:prstGeom>
            <a:solidFill>
              <a:srgbClr val="00BB6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4"/>
            <p:cNvSpPr txBox="1"/>
            <p:nvPr/>
          </p:nvSpPr>
          <p:spPr>
            <a:xfrm>
              <a:off x="51133" y="1153149"/>
              <a:ext cx="3683350" cy="945199"/>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Arial"/>
                <a:buNone/>
              </a:pPr>
              <a:r>
                <a:rPr b="0" i="0" lang="en-GB" sz="2900" u="none" cap="none" strike="noStrike">
                  <a:solidFill>
                    <a:schemeClr val="lt1"/>
                  </a:solidFill>
                  <a:latin typeface="Arial"/>
                  <a:ea typeface="Arial"/>
                  <a:cs typeface="Arial"/>
                  <a:sym typeface="Arial"/>
                </a:rPr>
                <a:t>5</a:t>
              </a:r>
              <a:r>
                <a:rPr b="0" baseline="30000" i="0" lang="en-GB" sz="2900" u="none" cap="none" strike="noStrike">
                  <a:solidFill>
                    <a:schemeClr val="lt1"/>
                  </a:solidFill>
                  <a:latin typeface="Arial"/>
                  <a:ea typeface="Arial"/>
                  <a:cs typeface="Arial"/>
                  <a:sym typeface="Arial"/>
                </a:rPr>
                <a:t>th</a:t>
              </a:r>
              <a:r>
                <a:rPr b="0" i="0" lang="en-GB" sz="2900" u="none" cap="none" strike="noStrike">
                  <a:solidFill>
                    <a:schemeClr val="lt1"/>
                  </a:solidFill>
                  <a:latin typeface="Arial"/>
                  <a:ea typeface="Arial"/>
                  <a:cs typeface="Arial"/>
                  <a:sym typeface="Arial"/>
                </a:rPr>
                <a:t> </a:t>
              </a:r>
              <a:r>
                <a:rPr lang="en-GB" sz="2900">
                  <a:solidFill>
                    <a:schemeClr val="lt1"/>
                  </a:solidFill>
                </a:rPr>
                <a:t>June</a:t>
              </a:r>
              <a:r>
                <a:rPr b="0" i="0" lang="en-GB" sz="2900" u="none" cap="none" strike="noStrike">
                  <a:solidFill>
                    <a:schemeClr val="lt1"/>
                  </a:solidFill>
                  <a:latin typeface="Arial"/>
                  <a:ea typeface="Arial"/>
                  <a:cs typeface="Arial"/>
                  <a:sym typeface="Arial"/>
                </a:rPr>
                <a:t> 2026</a:t>
              </a:r>
              <a:endParaRPr b="0" i="0" sz="1400" u="none" cap="none" strike="noStrike">
                <a:solidFill>
                  <a:srgbClr val="000000"/>
                </a:solidFill>
                <a:latin typeface="Arial"/>
                <a:ea typeface="Arial"/>
                <a:cs typeface="Arial"/>
                <a:sym typeface="Arial"/>
              </a:endParaRPr>
            </a:p>
          </p:txBody>
        </p:sp>
        <p:sp>
          <p:nvSpPr>
            <p:cNvPr id="199" name="Google Shape;199;p24"/>
            <p:cNvSpPr/>
            <p:nvPr/>
          </p:nvSpPr>
          <p:spPr>
            <a:xfrm rot="5400000">
              <a:off x="6731621" y="-639403"/>
              <a:ext cx="837972" cy="6729984"/>
            </a:xfrm>
            <a:prstGeom prst="round2SameRect">
              <a:avLst>
                <a:gd fmla="val 16667" name="adj1"/>
                <a:gd fmla="val 0" name="adj2"/>
              </a:avLst>
            </a:prstGeom>
            <a:solidFill>
              <a:srgbClr val="CACFDE">
                <a:alpha val="89803"/>
              </a:srgbClr>
            </a:solidFill>
            <a:ln cap="flat" cmpd="sng" w="19050">
              <a:solidFill>
                <a:srgbClr val="CACFDE">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4"/>
            <p:cNvSpPr txBox="1"/>
            <p:nvPr/>
          </p:nvSpPr>
          <p:spPr>
            <a:xfrm>
              <a:off x="3785615" y="2347509"/>
              <a:ext cx="6689078" cy="756160"/>
            </a:xfrm>
            <a:prstGeom prst="rect">
              <a:avLst/>
            </a:prstGeom>
            <a:noFill/>
            <a:ln>
              <a:noFill/>
            </a:ln>
          </p:spPr>
          <p:txBody>
            <a:bodyPr anchorCtr="0" anchor="ctr" bIns="43800" lIns="87625" spcFirstLastPara="1" rIns="87625" wrap="square" tIns="43800">
              <a:noAutofit/>
            </a:bodyPr>
            <a:lstStyle/>
            <a:p>
              <a:pPr indent="-228600" lvl="1" marL="228600" marR="0" rtl="0" algn="l">
                <a:lnSpc>
                  <a:spcPct val="90000"/>
                </a:lnSpc>
                <a:spcBef>
                  <a:spcPts val="0"/>
                </a:spcBef>
                <a:spcAft>
                  <a:spcPts val="0"/>
                </a:spcAft>
                <a:buClr>
                  <a:schemeClr val="dk1"/>
                </a:buClr>
                <a:buSzPts val="2300"/>
                <a:buFont typeface="Arial"/>
                <a:buChar char="•"/>
              </a:pPr>
              <a:r>
                <a:rPr b="0" i="0" lang="en-GB" sz="2300" u="none" cap="none" strike="noStrike">
                  <a:solidFill>
                    <a:schemeClr val="dk1"/>
                  </a:solidFill>
                  <a:latin typeface="Arial"/>
                  <a:ea typeface="Arial"/>
                  <a:cs typeface="Arial"/>
                  <a:sym typeface="Arial"/>
                </a:rPr>
                <a:t>The assessment dataset is released </a:t>
              </a:r>
              <a:endParaRPr b="0" i="0" sz="1400" u="none" cap="none" strike="noStrike">
                <a:solidFill>
                  <a:srgbClr val="000000"/>
                </a:solidFill>
                <a:latin typeface="Arial"/>
                <a:ea typeface="Arial"/>
                <a:cs typeface="Arial"/>
                <a:sym typeface="Arial"/>
              </a:endParaRPr>
            </a:p>
          </p:txBody>
        </p:sp>
        <p:sp>
          <p:nvSpPr>
            <p:cNvPr id="201" name="Google Shape;201;p24"/>
            <p:cNvSpPr/>
            <p:nvPr/>
          </p:nvSpPr>
          <p:spPr>
            <a:xfrm>
              <a:off x="0" y="2201855"/>
              <a:ext cx="3785616" cy="1047465"/>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4"/>
            <p:cNvSpPr txBox="1"/>
            <p:nvPr/>
          </p:nvSpPr>
          <p:spPr>
            <a:xfrm>
              <a:off x="51133" y="2252988"/>
              <a:ext cx="3683350" cy="945199"/>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Arial"/>
                <a:buNone/>
              </a:pPr>
              <a:r>
                <a:rPr b="0" i="0" lang="en-GB" sz="2900" u="none" cap="none" strike="noStrike">
                  <a:solidFill>
                    <a:schemeClr val="lt1"/>
                  </a:solidFill>
                  <a:latin typeface="Arial"/>
                  <a:ea typeface="Arial"/>
                  <a:cs typeface="Arial"/>
                  <a:sym typeface="Arial"/>
                </a:rPr>
                <a:t>6</a:t>
              </a:r>
              <a:r>
                <a:rPr b="0" baseline="30000" i="0" lang="en-GB" sz="2900" u="none" cap="none" strike="noStrike">
                  <a:solidFill>
                    <a:schemeClr val="lt1"/>
                  </a:solidFill>
                  <a:latin typeface="Arial"/>
                  <a:ea typeface="Arial"/>
                  <a:cs typeface="Arial"/>
                  <a:sym typeface="Arial"/>
                </a:rPr>
                <a:t>th</a:t>
              </a:r>
              <a:r>
                <a:rPr b="0" i="0" lang="en-GB" sz="2900" u="none" cap="none" strike="noStrike">
                  <a:solidFill>
                    <a:schemeClr val="lt1"/>
                  </a:solidFill>
                  <a:latin typeface="Arial"/>
                  <a:ea typeface="Arial"/>
                  <a:cs typeface="Arial"/>
                  <a:sym typeface="Arial"/>
                </a:rPr>
                <a:t> </a:t>
              </a:r>
              <a:r>
                <a:rPr lang="en-GB" sz="2900">
                  <a:solidFill>
                    <a:schemeClr val="lt1"/>
                  </a:solidFill>
                </a:rPr>
                <a:t>June</a:t>
              </a:r>
              <a:r>
                <a:rPr b="0" i="0" lang="en-GB" sz="2900" u="none" cap="none" strike="noStrike">
                  <a:solidFill>
                    <a:schemeClr val="lt1"/>
                  </a:solidFill>
                  <a:latin typeface="Arial"/>
                  <a:ea typeface="Arial"/>
                  <a:cs typeface="Arial"/>
                  <a:sym typeface="Arial"/>
                </a:rPr>
                <a:t> 2026</a:t>
              </a:r>
              <a:endParaRPr b="0" i="0" sz="1400" u="none" cap="none" strike="noStrike">
                <a:solidFill>
                  <a:srgbClr val="000000"/>
                </a:solidFill>
                <a:latin typeface="Arial"/>
                <a:ea typeface="Arial"/>
                <a:cs typeface="Arial"/>
                <a:sym typeface="Arial"/>
              </a:endParaRPr>
            </a:p>
          </p:txBody>
        </p:sp>
        <p:sp>
          <p:nvSpPr>
            <p:cNvPr id="203" name="Google Shape;203;p24"/>
            <p:cNvSpPr/>
            <p:nvPr/>
          </p:nvSpPr>
          <p:spPr>
            <a:xfrm rot="5400000">
              <a:off x="6731621" y="460435"/>
              <a:ext cx="837972" cy="6729984"/>
            </a:xfrm>
            <a:prstGeom prst="round2SameRect">
              <a:avLst>
                <a:gd fmla="val 16667" name="adj1"/>
                <a:gd fmla="val 0" name="adj2"/>
              </a:avLst>
            </a:prstGeom>
            <a:solidFill>
              <a:srgbClr val="DFCADB">
                <a:alpha val="89803"/>
              </a:srgbClr>
            </a:solidFill>
            <a:ln cap="flat" cmpd="sng" w="19050">
              <a:solidFill>
                <a:srgbClr val="DFCAD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4"/>
            <p:cNvSpPr txBox="1"/>
            <p:nvPr/>
          </p:nvSpPr>
          <p:spPr>
            <a:xfrm>
              <a:off x="3785615" y="3447347"/>
              <a:ext cx="6689078" cy="756160"/>
            </a:xfrm>
            <a:prstGeom prst="rect">
              <a:avLst/>
            </a:prstGeom>
            <a:noFill/>
            <a:ln>
              <a:noFill/>
            </a:ln>
          </p:spPr>
          <p:txBody>
            <a:bodyPr anchorCtr="0" anchor="ctr" bIns="43800" lIns="87625" spcFirstLastPara="1" rIns="87625" wrap="square" tIns="43800">
              <a:noAutofit/>
            </a:bodyPr>
            <a:lstStyle/>
            <a:p>
              <a:pPr indent="-228600" lvl="1" marL="228600" marR="0" rtl="0" algn="l">
                <a:lnSpc>
                  <a:spcPct val="90000"/>
                </a:lnSpc>
                <a:spcBef>
                  <a:spcPts val="0"/>
                </a:spcBef>
                <a:spcAft>
                  <a:spcPts val="0"/>
                </a:spcAft>
                <a:buClr>
                  <a:schemeClr val="dk1"/>
                </a:buClr>
                <a:buSzPts val="2300"/>
                <a:buFont typeface="Arial"/>
                <a:buChar char="•"/>
              </a:pPr>
              <a:r>
                <a:rPr b="0" i="0" lang="en-GB" sz="2300" u="none" cap="none" strike="noStrike">
                  <a:solidFill>
                    <a:srgbClr val="000000"/>
                  </a:solidFill>
                  <a:latin typeface="Arial"/>
                  <a:ea typeface="Arial"/>
                  <a:cs typeface="Arial"/>
                  <a:sym typeface="Arial"/>
                </a:rPr>
                <a:t>Deadline for competitors to submit their forecasts. </a:t>
              </a:r>
              <a:endParaRPr b="0" i="0" sz="2300" u="none" cap="none" strike="noStrike">
                <a:solidFill>
                  <a:srgbClr val="000000"/>
                </a:solidFill>
                <a:latin typeface="Arial"/>
                <a:ea typeface="Arial"/>
                <a:cs typeface="Arial"/>
                <a:sym typeface="Arial"/>
              </a:endParaRPr>
            </a:p>
          </p:txBody>
        </p:sp>
        <p:sp>
          <p:nvSpPr>
            <p:cNvPr id="205" name="Google Shape;205;p24"/>
            <p:cNvSpPr/>
            <p:nvPr/>
          </p:nvSpPr>
          <p:spPr>
            <a:xfrm>
              <a:off x="0" y="3301694"/>
              <a:ext cx="3785616" cy="1047465"/>
            </a:xfrm>
            <a:prstGeom prst="roundRect">
              <a:avLst>
                <a:gd fmla="val 16667" name="adj"/>
              </a:avLst>
            </a:prstGeom>
            <a:solidFill>
              <a:srgbClr val="A0289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4"/>
            <p:cNvSpPr txBox="1"/>
            <p:nvPr/>
          </p:nvSpPr>
          <p:spPr>
            <a:xfrm>
              <a:off x="51133" y="3352827"/>
              <a:ext cx="3683350" cy="945199"/>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Arial"/>
                <a:buNone/>
              </a:pPr>
              <a:r>
                <a:rPr b="0" i="0" lang="en-GB" sz="2900" u="none" cap="none" strike="noStrike">
                  <a:solidFill>
                    <a:schemeClr val="lt1"/>
                  </a:solidFill>
                  <a:latin typeface="Arial"/>
                  <a:ea typeface="Arial"/>
                  <a:cs typeface="Arial"/>
                  <a:sym typeface="Arial"/>
                </a:rPr>
                <a:t>20</a:t>
              </a:r>
              <a:r>
                <a:rPr b="0" baseline="30000" i="0" lang="en-GB" sz="2900" u="none" cap="none" strike="noStrike">
                  <a:solidFill>
                    <a:schemeClr val="lt1"/>
                  </a:solidFill>
                  <a:latin typeface="Arial"/>
                  <a:ea typeface="Arial"/>
                  <a:cs typeface="Arial"/>
                  <a:sym typeface="Arial"/>
                </a:rPr>
                <a:t>th</a:t>
              </a:r>
              <a:r>
                <a:rPr b="0" i="0" lang="en-GB" sz="2900" u="none" cap="none" strike="noStrike">
                  <a:solidFill>
                    <a:schemeClr val="lt1"/>
                  </a:solidFill>
                  <a:latin typeface="Arial"/>
                  <a:ea typeface="Arial"/>
                  <a:cs typeface="Arial"/>
                  <a:sym typeface="Arial"/>
                </a:rPr>
                <a:t> </a:t>
              </a:r>
              <a:r>
                <a:rPr lang="en-GB" sz="2900">
                  <a:solidFill>
                    <a:schemeClr val="lt1"/>
                  </a:solidFill>
                </a:rPr>
                <a:t>June</a:t>
              </a:r>
              <a:r>
                <a:rPr b="0" i="0" lang="en-GB" sz="2900" u="none" cap="none" strike="noStrike">
                  <a:solidFill>
                    <a:schemeClr val="lt1"/>
                  </a:solidFill>
                  <a:latin typeface="Arial"/>
                  <a:ea typeface="Arial"/>
                  <a:cs typeface="Arial"/>
                  <a:sym typeface="Arial"/>
                </a:rPr>
                <a:t> 2026</a:t>
              </a:r>
              <a:endParaRPr b="0" i="0" sz="1400" u="none" cap="none" strike="noStrike">
                <a:solidFill>
                  <a:srgbClr val="000000"/>
                </a:solidFill>
                <a:latin typeface="Arial"/>
                <a:ea typeface="Arial"/>
                <a:cs typeface="Arial"/>
                <a:sym typeface="Arial"/>
              </a:endParaRPr>
            </a:p>
          </p:txBody>
        </p:sp>
      </p:grpSp>
      <p:sp>
        <p:nvSpPr>
          <p:cNvPr id="207" name="Google Shape;207;p24"/>
          <p:cNvSpPr txBox="1"/>
          <p:nvPr/>
        </p:nvSpPr>
        <p:spPr>
          <a:xfrm>
            <a:off x="4572682" y="5148822"/>
            <a:ext cx="6689078" cy="579659"/>
          </a:xfrm>
          <a:prstGeom prst="rect">
            <a:avLst/>
          </a:prstGeom>
          <a:solidFill>
            <a:schemeClr val="accent1">
              <a:alpha val="28235"/>
            </a:schemeClr>
          </a:solidFill>
          <a:ln>
            <a:noFill/>
          </a:ln>
        </p:spPr>
        <p:txBody>
          <a:bodyPr anchorCtr="0" anchor="ctr" bIns="43800" lIns="87625" spcFirstLastPara="1" rIns="87625" wrap="square" tIns="43800">
            <a:noAutofit/>
          </a:bodyPr>
          <a:lstStyle/>
          <a:p>
            <a:pPr indent="-228600" lvl="1" marL="228600" marR="0" rtl="0" algn="l">
              <a:lnSpc>
                <a:spcPct val="90000"/>
              </a:lnSpc>
              <a:spcBef>
                <a:spcPts val="0"/>
              </a:spcBef>
              <a:spcAft>
                <a:spcPts val="0"/>
              </a:spcAft>
              <a:buClr>
                <a:schemeClr val="dk1"/>
              </a:buClr>
              <a:buSzPts val="2300"/>
              <a:buFont typeface="Arial"/>
              <a:buChar char="•"/>
            </a:pPr>
            <a:r>
              <a:rPr b="0" i="0" lang="en-GB" sz="2300" u="none" cap="none" strike="noStrike">
                <a:solidFill>
                  <a:srgbClr val="000000"/>
                </a:solidFill>
                <a:latin typeface="Arial"/>
                <a:ea typeface="Arial"/>
                <a:cs typeface="Arial"/>
                <a:sym typeface="Arial"/>
              </a:rPr>
              <a:t>Winners announced</a:t>
            </a:r>
            <a:endParaRPr b="0" i="0" sz="2300" u="none" cap="none" strike="noStrike">
              <a:solidFill>
                <a:srgbClr val="000000"/>
              </a:solidFill>
              <a:latin typeface="Arial"/>
              <a:ea typeface="Arial"/>
              <a:cs typeface="Arial"/>
              <a:sym typeface="Arial"/>
            </a:endParaRPr>
          </a:p>
        </p:txBody>
      </p:sp>
      <p:sp>
        <p:nvSpPr>
          <p:cNvPr id="208" name="Google Shape;208;p24"/>
          <p:cNvSpPr txBox="1"/>
          <p:nvPr/>
        </p:nvSpPr>
        <p:spPr>
          <a:xfrm>
            <a:off x="838200" y="5123249"/>
            <a:ext cx="3683350" cy="724573"/>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Arial"/>
              <a:buNone/>
            </a:pPr>
            <a:r>
              <a:rPr lang="en-GB" sz="2900">
                <a:solidFill>
                  <a:schemeClr val="lt1"/>
                </a:solidFill>
              </a:rPr>
              <a:t>July</a:t>
            </a:r>
            <a:r>
              <a:rPr b="0" i="0" lang="en-GB" sz="2900" u="none" cap="none" strike="noStrike">
                <a:solidFill>
                  <a:schemeClr val="lt1"/>
                </a:solidFill>
                <a:latin typeface="Arial"/>
                <a:ea typeface="Arial"/>
                <a:cs typeface="Arial"/>
                <a:sym typeface="Arial"/>
              </a:rPr>
              <a:t> 2026</a:t>
            </a:r>
            <a:endParaRPr b="0" i="0" sz="29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AA5"/>
              </a:buClr>
              <a:buSzPts val="4400"/>
              <a:buFont typeface="Play"/>
              <a:buNone/>
            </a:pPr>
            <a:r>
              <a:rPr lang="en-GB">
                <a:latin typeface="Arial"/>
                <a:ea typeface="Arial"/>
                <a:cs typeface="Arial"/>
                <a:sym typeface="Arial"/>
              </a:rPr>
              <a:t>Communication</a:t>
            </a:r>
            <a:endParaRPr>
              <a:latin typeface="Arial"/>
              <a:ea typeface="Arial"/>
              <a:cs typeface="Arial"/>
              <a:sym typeface="Arial"/>
            </a:endParaRPr>
          </a:p>
        </p:txBody>
      </p:sp>
      <p:sp>
        <p:nvSpPr>
          <p:cNvPr id="214" name="Google Shape;214;p25"/>
          <p:cNvSpPr txBox="1"/>
          <p:nvPr>
            <p:ph idx="1" type="body"/>
          </p:nvPr>
        </p:nvSpPr>
        <p:spPr>
          <a:xfrm>
            <a:off x="838200" y="1825625"/>
            <a:ext cx="6236368"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GB"/>
              <a:t>We have a SPHERE-PPL Zulip group (akin to Teams or Slack) where we will be available to answer questions and interact with the community.</a:t>
            </a:r>
            <a:endParaRPr/>
          </a:p>
          <a:p>
            <a:pPr indent="-228600" lvl="0" marL="228600" rtl="0" algn="l">
              <a:lnSpc>
                <a:spcPct val="90000"/>
              </a:lnSpc>
              <a:spcBef>
                <a:spcPts val="1000"/>
              </a:spcBef>
              <a:spcAft>
                <a:spcPts val="0"/>
              </a:spcAft>
              <a:buSzPts val="2800"/>
              <a:buChar char="•"/>
            </a:pPr>
            <a:r>
              <a:rPr lang="en-GB"/>
              <a:t>Please also use it for communicating within your own teams!</a:t>
            </a:r>
            <a:endParaRPr/>
          </a:p>
          <a:p>
            <a:pPr indent="-228600" lvl="0" marL="228600" rtl="0" algn="l">
              <a:lnSpc>
                <a:spcPct val="90000"/>
              </a:lnSpc>
              <a:spcBef>
                <a:spcPts val="1000"/>
              </a:spcBef>
              <a:spcAft>
                <a:spcPts val="0"/>
              </a:spcAft>
              <a:buSzPts val="2800"/>
              <a:buChar char="•"/>
            </a:pPr>
            <a:r>
              <a:rPr lang="en-GB" u="sng">
                <a:solidFill>
                  <a:srgbClr val="00BB64"/>
                </a:solidFill>
                <a:hlinkClick r:id="rId3">
                  <a:extLst>
                    <a:ext uri="{A12FA001-AC4F-418D-AE19-62706E023703}">
                      <ahyp:hlinkClr val="tx"/>
                    </a:ext>
                  </a:extLst>
                </a:hlinkClick>
              </a:rPr>
              <a:t>Join Here!</a:t>
            </a:r>
            <a:endParaRPr>
              <a:solidFill>
                <a:srgbClr val="00BB64"/>
              </a:solidFill>
            </a:endParaRPr>
          </a:p>
        </p:txBody>
      </p:sp>
      <p:pic>
        <p:nvPicPr>
          <p:cNvPr descr="Zulip 2.0: Open source threaded team chat : r/programming" id="215" name="Google Shape;215;p25"/>
          <p:cNvPicPr preferRelativeResize="0"/>
          <p:nvPr>
            <p:ph idx="2" type="body"/>
          </p:nvPr>
        </p:nvPicPr>
        <p:blipFill rotWithShape="1">
          <a:blip r:embed="rId4">
            <a:alphaModFix/>
          </a:blip>
          <a:srcRect b="0" l="0" r="0" t="0"/>
          <a:stretch/>
        </p:blipFill>
        <p:spPr>
          <a:xfrm>
            <a:off x="7584707" y="2464927"/>
            <a:ext cx="4202229" cy="19281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AA5"/>
              </a:buClr>
              <a:buSzPts val="4400"/>
              <a:buFont typeface="Play"/>
              <a:buNone/>
            </a:pPr>
            <a:r>
              <a:rPr lang="en-GB"/>
              <a:t>Getting Started</a:t>
            </a:r>
            <a:endParaRPr/>
          </a:p>
        </p:txBody>
      </p:sp>
      <p:sp>
        <p:nvSpPr>
          <p:cNvPr id="221" name="Google Shape;221;p26"/>
          <p:cNvSpPr txBox="1"/>
          <p:nvPr>
            <p:ph idx="1" type="body"/>
          </p:nvPr>
        </p:nvSpPr>
        <p:spPr>
          <a:xfrm>
            <a:off x="838200" y="1825625"/>
            <a:ext cx="5171615"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lang="en-GB"/>
              <a:t>Main Link: </a:t>
            </a:r>
            <a:r>
              <a:rPr lang="en-GB" u="sng">
                <a:solidFill>
                  <a:srgbClr val="00BB64"/>
                </a:solidFill>
                <a:hlinkClick r:id="rId3">
                  <a:extLst>
                    <a:ext uri="{A12FA001-AC4F-418D-AE19-62706E023703}">
                      <ahyp:hlinkClr val="tx"/>
                    </a:ext>
                  </a:extLst>
                </a:hlinkClick>
              </a:rPr>
              <a:t>NHS Forecasting Contest</a:t>
            </a:r>
            <a:endParaRPr>
              <a:solidFill>
                <a:srgbClr val="00BB64"/>
              </a:solidFill>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GB"/>
              <a:t>Resources</a:t>
            </a:r>
            <a:endParaRPr/>
          </a:p>
          <a:p>
            <a:pPr indent="-228600" lvl="0" marL="228600" rtl="0" algn="l">
              <a:lnSpc>
                <a:spcPct val="90000"/>
              </a:lnSpc>
              <a:spcBef>
                <a:spcPts val="1000"/>
              </a:spcBef>
              <a:spcAft>
                <a:spcPts val="0"/>
              </a:spcAft>
              <a:buSzPts val="2800"/>
              <a:buChar char="•"/>
            </a:pPr>
            <a:r>
              <a:rPr lang="en-GB" u="sng">
                <a:solidFill>
                  <a:srgbClr val="00BB64"/>
                </a:solidFill>
                <a:hlinkClick r:id="rId4">
                  <a:extLst>
                    <a:ext uri="{A12FA001-AC4F-418D-AE19-62706E023703}">
                      <ahyp:hlinkClr val="tx"/>
                    </a:ext>
                  </a:extLst>
                </a:hlinkClick>
              </a:rPr>
              <a:t>Overview &amp; Quick-Start Videos</a:t>
            </a:r>
            <a:endParaRPr>
              <a:solidFill>
                <a:srgbClr val="00BB64"/>
              </a:solidFill>
            </a:endParaRPr>
          </a:p>
          <a:p>
            <a:pPr indent="-228600" lvl="0" marL="228600" rtl="0" algn="l">
              <a:lnSpc>
                <a:spcPct val="90000"/>
              </a:lnSpc>
              <a:spcBef>
                <a:spcPts val="1000"/>
              </a:spcBef>
              <a:spcAft>
                <a:spcPts val="0"/>
              </a:spcAft>
              <a:buSzPts val="2800"/>
              <a:buChar char="•"/>
            </a:pPr>
            <a:r>
              <a:rPr lang="en-GB" u="sng">
                <a:solidFill>
                  <a:srgbClr val="00BB64"/>
                </a:solidFill>
                <a:hlinkClick r:id="rId5">
                  <a:extLst>
                    <a:ext uri="{A12FA001-AC4F-418D-AE19-62706E023703}">
                      <ahyp:hlinkClr val="tx"/>
                    </a:ext>
                  </a:extLst>
                </a:hlinkClick>
              </a:rPr>
              <a:t>Example Contest – Mpox</a:t>
            </a:r>
            <a:endParaRPr>
              <a:solidFill>
                <a:srgbClr val="00BB64"/>
              </a:solidFill>
            </a:endParaRPr>
          </a:p>
        </p:txBody>
      </p:sp>
      <p:pic>
        <p:nvPicPr>
          <p:cNvPr id="222" name="Google Shape;222;p26"/>
          <p:cNvPicPr preferRelativeResize="0"/>
          <p:nvPr/>
        </p:nvPicPr>
        <p:blipFill>
          <a:blip r:embed="rId6">
            <a:alphaModFix/>
          </a:blip>
          <a:stretch>
            <a:fillRect/>
          </a:stretch>
        </p:blipFill>
        <p:spPr>
          <a:xfrm>
            <a:off x="5901090" y="997738"/>
            <a:ext cx="5808526" cy="48625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8AA5"/>
              </a:buClr>
              <a:buSzPts val="6000"/>
              <a:buFont typeface="Play"/>
              <a:buNone/>
            </a:pPr>
            <a:r>
              <a:rPr lang="en-GB"/>
              <a:t>Thanks For Joining!</a:t>
            </a:r>
            <a:endParaRPr/>
          </a:p>
        </p:txBody>
      </p:sp>
      <p:sp>
        <p:nvSpPr>
          <p:cNvPr id="228" name="Google Shape;228;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SzPts val="2400"/>
              <a:buNone/>
            </a:pPr>
            <a:r>
              <a:rPr lang="en-GB"/>
              <a:t>Get more information at our website: </a:t>
            </a:r>
            <a:r>
              <a:rPr lang="en-GB" u="sng">
                <a:solidFill>
                  <a:schemeClr val="accent3"/>
                </a:solidFill>
                <a:hlinkClick r:id="rId3">
                  <a:extLst>
                    <a:ext uri="{A12FA001-AC4F-418D-AE19-62706E023703}">
                      <ahyp:hlinkClr val="tx"/>
                    </a:ext>
                  </a:extLst>
                </a:hlinkClick>
              </a:rPr>
              <a:t>www.sphere-ppl.org</a:t>
            </a:r>
            <a:endParaRPr>
              <a:solidFill>
                <a:schemeClr val="accent3"/>
              </a:solidFill>
            </a:endParaRPr>
          </a:p>
          <a:p>
            <a:pPr indent="-228600" lvl="0" marL="457200" rtl="0" algn="l">
              <a:lnSpc>
                <a:spcPct val="90000"/>
              </a:lnSpc>
              <a:spcBef>
                <a:spcPts val="1000"/>
              </a:spcBef>
              <a:spcAft>
                <a:spcPts val="0"/>
              </a:spcAft>
              <a:buSzPts val="2400"/>
              <a:buNone/>
            </a:pPr>
            <a:r>
              <a:rPr lang="en-GB">
                <a:solidFill>
                  <a:schemeClr val="dk1"/>
                </a:solidFill>
              </a:rPr>
              <a:t>Email us at: </a:t>
            </a:r>
            <a:r>
              <a:rPr lang="en-GB" u="sng">
                <a:solidFill>
                  <a:schemeClr val="accent3"/>
                </a:solidFill>
                <a:hlinkClick r:id="rId4">
                  <a:extLst>
                    <a:ext uri="{A12FA001-AC4F-418D-AE19-62706E023703}">
                      <ahyp:hlinkClr val="tx"/>
                    </a:ext>
                  </a:extLst>
                </a:hlinkClick>
              </a:rPr>
              <a:t>info@sphere-ppl.org</a:t>
            </a:r>
            <a:r>
              <a:rPr lang="en-GB">
                <a:solidFill>
                  <a:schemeClr val="accent3"/>
                </a:solidFil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AA5"/>
              </a:buClr>
              <a:buSzPts val="4400"/>
              <a:buFont typeface="Play"/>
              <a:buNone/>
            </a:pPr>
            <a:r>
              <a:rPr lang="en-GB"/>
              <a:t>Outline</a:t>
            </a:r>
            <a:endParaRPr/>
          </a:p>
        </p:txBody>
      </p:sp>
      <p:grpSp>
        <p:nvGrpSpPr>
          <p:cNvPr id="110" name="Google Shape;110;p16"/>
          <p:cNvGrpSpPr/>
          <p:nvPr/>
        </p:nvGrpSpPr>
        <p:grpSpPr>
          <a:xfrm>
            <a:off x="2297258" y="1693277"/>
            <a:ext cx="7597483" cy="4349570"/>
            <a:chOff x="1459058" y="883"/>
            <a:chExt cx="7597483" cy="4349570"/>
          </a:xfrm>
        </p:grpSpPr>
        <p:sp>
          <p:nvSpPr>
            <p:cNvPr id="111" name="Google Shape;111;p16"/>
            <p:cNvSpPr/>
            <p:nvPr/>
          </p:nvSpPr>
          <p:spPr>
            <a:xfrm rot="10800000">
              <a:off x="2063667" y="883"/>
              <a:ext cx="6992874" cy="1209216"/>
            </a:xfrm>
            <a:prstGeom prst="homePlate">
              <a:avLst>
                <a:gd fmla="val 50000" name="adj"/>
              </a:avLst>
            </a:prstGeom>
            <a:solidFill>
              <a:schemeClr val="accent2"/>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6"/>
            <p:cNvSpPr txBox="1"/>
            <p:nvPr/>
          </p:nvSpPr>
          <p:spPr>
            <a:xfrm>
              <a:off x="2365971" y="883"/>
              <a:ext cx="6690570" cy="1209216"/>
            </a:xfrm>
            <a:prstGeom prst="rect">
              <a:avLst/>
            </a:prstGeom>
            <a:noFill/>
            <a:ln>
              <a:noFill/>
            </a:ln>
          </p:spPr>
          <p:txBody>
            <a:bodyPr anchorCtr="0" anchor="ctr" bIns="125725" lIns="533225" spcFirstLastPara="1" rIns="234675" wrap="square" tIns="125725">
              <a:noAutofit/>
            </a:bodyPr>
            <a:lstStyle/>
            <a:p>
              <a:pPr indent="0" lvl="0" marL="0" marR="0" rtl="0" algn="ctr">
                <a:lnSpc>
                  <a:spcPct val="90000"/>
                </a:lnSpc>
                <a:spcBef>
                  <a:spcPts val="0"/>
                </a:spcBef>
                <a:spcAft>
                  <a:spcPts val="0"/>
                </a:spcAft>
                <a:buClr>
                  <a:schemeClr val="lt1"/>
                </a:buClr>
                <a:buSzPts val="3300"/>
                <a:buFont typeface="Arial"/>
                <a:buNone/>
              </a:pPr>
              <a:r>
                <a:rPr b="0" i="0" lang="en-GB" sz="3300" u="none" cap="none" strike="noStrike">
                  <a:solidFill>
                    <a:schemeClr val="lt1"/>
                  </a:solidFill>
                  <a:latin typeface="Arial"/>
                  <a:ea typeface="Arial"/>
                  <a:cs typeface="Arial"/>
                  <a:sym typeface="Arial"/>
                </a:rPr>
                <a:t>Introduction from SPHERE-PPL Team</a:t>
              </a:r>
              <a:endParaRPr b="0" i="0" sz="1400" u="none" cap="none" strike="noStrike">
                <a:solidFill>
                  <a:srgbClr val="000000"/>
                </a:solidFill>
                <a:latin typeface="Arial"/>
                <a:ea typeface="Arial"/>
                <a:cs typeface="Arial"/>
                <a:sym typeface="Arial"/>
              </a:endParaRPr>
            </a:p>
          </p:txBody>
        </p:sp>
        <p:sp>
          <p:nvSpPr>
            <p:cNvPr id="113" name="Google Shape;113;p16"/>
            <p:cNvSpPr/>
            <p:nvPr/>
          </p:nvSpPr>
          <p:spPr>
            <a:xfrm>
              <a:off x="1459058" y="883"/>
              <a:ext cx="1209216" cy="1209216"/>
            </a:xfrm>
            <a:prstGeom prst="ellipse">
              <a:avLst/>
            </a:prstGeom>
            <a:blipFill rotWithShape="1">
              <a:blip r:embed="rId3">
                <a:alphaModFix/>
              </a:blip>
              <a:stretch>
                <a:fillRect b="0" l="-24999" r="-24999"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6"/>
            <p:cNvSpPr/>
            <p:nvPr/>
          </p:nvSpPr>
          <p:spPr>
            <a:xfrm rot="10800000">
              <a:off x="2063667" y="1571060"/>
              <a:ext cx="6992874" cy="1209216"/>
            </a:xfrm>
            <a:prstGeom prst="homePlate">
              <a:avLst>
                <a:gd fmla="val 50000" name="adj"/>
              </a:avLst>
            </a:prstGeom>
            <a:solidFill>
              <a:srgbClr val="00BB61"/>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6"/>
            <p:cNvSpPr txBox="1"/>
            <p:nvPr/>
          </p:nvSpPr>
          <p:spPr>
            <a:xfrm>
              <a:off x="2365971" y="1571060"/>
              <a:ext cx="6690570" cy="1209216"/>
            </a:xfrm>
            <a:prstGeom prst="rect">
              <a:avLst/>
            </a:prstGeom>
            <a:noFill/>
            <a:ln>
              <a:noFill/>
            </a:ln>
          </p:spPr>
          <p:txBody>
            <a:bodyPr anchorCtr="0" anchor="ctr" bIns="125725" lIns="533225" spcFirstLastPara="1" rIns="234675" wrap="square" tIns="125725">
              <a:noAutofit/>
            </a:bodyPr>
            <a:lstStyle/>
            <a:p>
              <a:pPr indent="0" lvl="0" marL="0" marR="0" rtl="0" algn="ctr">
                <a:lnSpc>
                  <a:spcPct val="90000"/>
                </a:lnSpc>
                <a:spcBef>
                  <a:spcPts val="0"/>
                </a:spcBef>
                <a:spcAft>
                  <a:spcPts val="0"/>
                </a:spcAft>
                <a:buClr>
                  <a:schemeClr val="lt1"/>
                </a:buClr>
                <a:buSzPts val="3300"/>
                <a:buFont typeface="Arial"/>
                <a:buNone/>
              </a:pPr>
              <a:r>
                <a:rPr b="0" i="0" lang="en-GB" sz="3300" u="none" cap="none" strike="noStrike">
                  <a:solidFill>
                    <a:schemeClr val="lt1"/>
                  </a:solidFill>
                  <a:latin typeface="Arial"/>
                  <a:ea typeface="Arial"/>
                  <a:cs typeface="Arial"/>
                  <a:sym typeface="Arial"/>
                </a:rPr>
                <a:t>Contest, Timeline &amp; Communication</a:t>
              </a:r>
              <a:endParaRPr b="0" i="0" sz="1400" u="none" cap="none" strike="noStrike">
                <a:solidFill>
                  <a:srgbClr val="000000"/>
                </a:solidFill>
                <a:latin typeface="Arial"/>
                <a:ea typeface="Arial"/>
                <a:cs typeface="Arial"/>
                <a:sym typeface="Arial"/>
              </a:endParaRPr>
            </a:p>
          </p:txBody>
        </p:sp>
        <p:sp>
          <p:nvSpPr>
            <p:cNvPr id="116" name="Google Shape;116;p16"/>
            <p:cNvSpPr/>
            <p:nvPr/>
          </p:nvSpPr>
          <p:spPr>
            <a:xfrm>
              <a:off x="1459058" y="1571060"/>
              <a:ext cx="1209216" cy="1209216"/>
            </a:xfrm>
            <a:prstGeom prst="ellipse">
              <a:avLst/>
            </a:prstGeom>
            <a:blipFill rotWithShape="1">
              <a:blip r:embed="rId4">
                <a:alphaModFix/>
              </a:blip>
              <a:stretch>
                <a:fillRect b="0" l="-24999" r="-24999"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6"/>
            <p:cNvSpPr/>
            <p:nvPr/>
          </p:nvSpPr>
          <p:spPr>
            <a:xfrm rot="10800000">
              <a:off x="2063667" y="3141237"/>
              <a:ext cx="6992874" cy="1209216"/>
            </a:xfrm>
            <a:prstGeom prst="homePlate">
              <a:avLst>
                <a:gd fmla="val 50000"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6"/>
            <p:cNvSpPr txBox="1"/>
            <p:nvPr/>
          </p:nvSpPr>
          <p:spPr>
            <a:xfrm>
              <a:off x="2365971" y="3141237"/>
              <a:ext cx="6690570" cy="1209216"/>
            </a:xfrm>
            <a:prstGeom prst="rect">
              <a:avLst/>
            </a:prstGeom>
            <a:noFill/>
            <a:ln>
              <a:noFill/>
            </a:ln>
          </p:spPr>
          <p:txBody>
            <a:bodyPr anchorCtr="0" anchor="ctr" bIns="125725" lIns="533225" spcFirstLastPara="1" rIns="234675" wrap="square" tIns="125725">
              <a:noAutofit/>
            </a:bodyPr>
            <a:lstStyle/>
            <a:p>
              <a:pPr indent="0" lvl="0" marL="0" marR="0" rtl="0" algn="ctr">
                <a:lnSpc>
                  <a:spcPct val="90000"/>
                </a:lnSpc>
                <a:spcBef>
                  <a:spcPts val="0"/>
                </a:spcBef>
                <a:spcAft>
                  <a:spcPts val="0"/>
                </a:spcAft>
                <a:buClr>
                  <a:schemeClr val="lt1"/>
                </a:buClr>
                <a:buSzPts val="3300"/>
                <a:buFont typeface="Arial"/>
                <a:buNone/>
              </a:pPr>
              <a:r>
                <a:rPr b="0" i="0" lang="en-GB" sz="3300" u="none" cap="none" strike="noStrike">
                  <a:solidFill>
                    <a:schemeClr val="lt1"/>
                  </a:solidFill>
                  <a:latin typeface="Arial"/>
                  <a:ea typeface="Arial"/>
                  <a:cs typeface="Arial"/>
                  <a:sym typeface="Arial"/>
                </a:rPr>
                <a:t>Getting Started</a:t>
              </a:r>
              <a:endParaRPr b="0" i="0" sz="1400" u="none" cap="none" strike="noStrike">
                <a:solidFill>
                  <a:srgbClr val="000000"/>
                </a:solidFill>
                <a:latin typeface="Arial"/>
                <a:ea typeface="Arial"/>
                <a:cs typeface="Arial"/>
                <a:sym typeface="Arial"/>
              </a:endParaRPr>
            </a:p>
          </p:txBody>
        </p:sp>
        <p:sp>
          <p:nvSpPr>
            <p:cNvPr id="119" name="Google Shape;119;p16"/>
            <p:cNvSpPr/>
            <p:nvPr/>
          </p:nvSpPr>
          <p:spPr>
            <a:xfrm>
              <a:off x="1459058" y="3141237"/>
              <a:ext cx="1209216" cy="1209216"/>
            </a:xfrm>
            <a:prstGeom prst="ellipse">
              <a:avLst/>
            </a:prstGeom>
            <a:blipFill rotWithShape="1">
              <a:blip r:embed="rId5">
                <a:alphaModFix/>
              </a:blip>
              <a:stretch>
                <a:fillRect b="0" l="-24000" r="-24000" t="0"/>
              </a:stretch>
            </a:blip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AA5"/>
              </a:buClr>
              <a:buSzPts val="1800"/>
              <a:buNone/>
            </a:pPr>
            <a:r>
              <a:rPr lang="en-GB"/>
              <a:t>What is SPHERE-PPL doing?</a:t>
            </a:r>
            <a:endParaRPr/>
          </a:p>
        </p:txBody>
      </p:sp>
      <p:sp>
        <p:nvSpPr>
          <p:cNvPr id="125" name="Google Shape;125;p17"/>
          <p:cNvSpPr txBox="1"/>
          <p:nvPr>
            <p:ph idx="1" type="body"/>
          </p:nvPr>
        </p:nvSpPr>
        <p:spPr>
          <a:xfrm>
            <a:off x="838200" y="1825625"/>
            <a:ext cx="4435258"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GB"/>
              <a:t>Contests</a:t>
            </a:r>
            <a:endParaRPr/>
          </a:p>
          <a:p>
            <a:pPr indent="-342900" lvl="0" marL="457200" rtl="0" algn="l">
              <a:lnSpc>
                <a:spcPct val="90000"/>
              </a:lnSpc>
              <a:spcBef>
                <a:spcPts val="1000"/>
              </a:spcBef>
              <a:spcAft>
                <a:spcPts val="0"/>
              </a:spcAft>
              <a:buSzPts val="1800"/>
              <a:buChar char="•"/>
            </a:pPr>
            <a:r>
              <a:rPr lang="en-GB"/>
              <a:t>Training</a:t>
            </a:r>
            <a:endParaRPr/>
          </a:p>
          <a:p>
            <a:pPr indent="-342900" lvl="0" marL="457200" rtl="0" algn="l">
              <a:lnSpc>
                <a:spcPct val="90000"/>
              </a:lnSpc>
              <a:spcBef>
                <a:spcPts val="1000"/>
              </a:spcBef>
              <a:spcAft>
                <a:spcPts val="0"/>
              </a:spcAft>
              <a:buSzPts val="1800"/>
              <a:buChar char="•"/>
            </a:pPr>
            <a:r>
              <a:rPr lang="en-GB"/>
              <a:t>Networking</a:t>
            </a:r>
            <a:endParaRPr/>
          </a:p>
          <a:p>
            <a:pPr indent="-342900" lvl="0" marL="457200" rtl="0" algn="l">
              <a:lnSpc>
                <a:spcPct val="90000"/>
              </a:lnSpc>
              <a:spcBef>
                <a:spcPts val="1000"/>
              </a:spcBef>
              <a:spcAft>
                <a:spcPts val="0"/>
              </a:spcAft>
              <a:buSzPts val="1800"/>
              <a:buChar char="•"/>
            </a:pPr>
            <a:r>
              <a:rPr lang="en-GB"/>
              <a:t>Research</a:t>
            </a:r>
            <a:endParaRPr/>
          </a:p>
        </p:txBody>
      </p:sp>
      <p:grpSp>
        <p:nvGrpSpPr>
          <p:cNvPr id="126" name="Google Shape;126;p17"/>
          <p:cNvGrpSpPr/>
          <p:nvPr/>
        </p:nvGrpSpPr>
        <p:grpSpPr>
          <a:xfrm>
            <a:off x="5926966" y="1407271"/>
            <a:ext cx="4746896" cy="2359995"/>
            <a:chOff x="5926966" y="1407271"/>
            <a:chExt cx="4746896" cy="2359995"/>
          </a:xfrm>
        </p:grpSpPr>
        <p:pic>
          <p:nvPicPr>
            <p:cNvPr id="127" name="Google Shape;127;p17"/>
            <p:cNvPicPr preferRelativeResize="0"/>
            <p:nvPr/>
          </p:nvPicPr>
          <p:blipFill rotWithShape="1">
            <a:blip r:embed="rId3">
              <a:alphaModFix/>
            </a:blip>
            <a:srcRect b="0" l="0" r="0" t="0"/>
            <a:stretch/>
          </p:blipFill>
          <p:spPr>
            <a:xfrm>
              <a:off x="5926966" y="1407271"/>
              <a:ext cx="2375207" cy="1583085"/>
            </a:xfrm>
            <a:prstGeom prst="rect">
              <a:avLst/>
            </a:prstGeom>
            <a:noFill/>
            <a:ln>
              <a:noFill/>
            </a:ln>
          </p:spPr>
        </p:pic>
        <p:pic>
          <p:nvPicPr>
            <p:cNvPr id="128" name="Google Shape;128;p17"/>
            <p:cNvPicPr preferRelativeResize="0"/>
            <p:nvPr/>
          </p:nvPicPr>
          <p:blipFill rotWithShape="1">
            <a:blip r:embed="rId4">
              <a:alphaModFix/>
            </a:blip>
            <a:srcRect b="0" l="0" r="0" t="0"/>
            <a:stretch/>
          </p:blipFill>
          <p:spPr>
            <a:xfrm>
              <a:off x="8563630" y="1407271"/>
              <a:ext cx="2110232" cy="1583085"/>
            </a:xfrm>
            <a:prstGeom prst="rect">
              <a:avLst/>
            </a:prstGeom>
            <a:noFill/>
            <a:ln>
              <a:noFill/>
            </a:ln>
          </p:spPr>
        </p:pic>
        <p:pic>
          <p:nvPicPr>
            <p:cNvPr id="129" name="Google Shape;129;p17"/>
            <p:cNvPicPr preferRelativeResize="0"/>
            <p:nvPr/>
          </p:nvPicPr>
          <p:blipFill rotWithShape="1">
            <a:blip r:embed="rId5">
              <a:alphaModFix/>
            </a:blip>
            <a:srcRect b="0" l="0" r="0" t="0"/>
            <a:stretch/>
          </p:blipFill>
          <p:spPr>
            <a:xfrm>
              <a:off x="6646757" y="2990356"/>
              <a:ext cx="3310832" cy="776910"/>
            </a:xfrm>
            <a:prstGeom prst="rect">
              <a:avLst/>
            </a:prstGeom>
            <a:noFill/>
            <a:ln>
              <a:noFill/>
            </a:ln>
          </p:spPr>
        </p:pic>
      </p:grpSp>
      <p:pic>
        <p:nvPicPr>
          <p:cNvPr id="130" name="Google Shape;130;p17"/>
          <p:cNvPicPr preferRelativeResize="0"/>
          <p:nvPr/>
        </p:nvPicPr>
        <p:blipFill rotWithShape="1">
          <a:blip r:embed="rId6">
            <a:alphaModFix/>
          </a:blip>
          <a:srcRect b="0" l="0" r="0" t="0"/>
          <a:stretch/>
        </p:blipFill>
        <p:spPr>
          <a:xfrm>
            <a:off x="3303763" y="4127438"/>
            <a:ext cx="3939390" cy="2217062"/>
          </a:xfrm>
          <a:prstGeom prst="rect">
            <a:avLst/>
          </a:prstGeom>
          <a:noFill/>
          <a:ln>
            <a:noFill/>
          </a:ln>
        </p:spPr>
      </p:pic>
      <p:pic>
        <p:nvPicPr>
          <p:cNvPr id="131" name="Google Shape;131;p17"/>
          <p:cNvPicPr preferRelativeResize="0"/>
          <p:nvPr/>
        </p:nvPicPr>
        <p:blipFill rotWithShape="1">
          <a:blip r:embed="rId7">
            <a:alphaModFix/>
          </a:blip>
          <a:srcRect b="0" l="0" r="0" t="0"/>
          <a:stretch/>
        </p:blipFill>
        <p:spPr>
          <a:xfrm>
            <a:off x="7782550" y="4102339"/>
            <a:ext cx="3571250" cy="25152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AA5"/>
              </a:buClr>
              <a:buSzPts val="1800"/>
              <a:buNone/>
            </a:pPr>
            <a:r>
              <a:rPr lang="en-GB"/>
              <a:t>Introduction</a:t>
            </a:r>
            <a:endParaRPr/>
          </a:p>
        </p:txBody>
      </p:sp>
      <p:sp>
        <p:nvSpPr>
          <p:cNvPr id="137" name="Google Shape;137;p18"/>
          <p:cNvSpPr txBox="1"/>
          <p:nvPr>
            <p:ph idx="1" type="body"/>
          </p:nvPr>
        </p:nvSpPr>
        <p:spPr>
          <a:xfrm>
            <a:off x="838200" y="1825625"/>
            <a:ext cx="70524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GB"/>
              <a:t>Delays in admitting Emergency Department (ED) patients occur when no hospital beds are available after a decision to admit.</a:t>
            </a:r>
            <a:endParaRPr/>
          </a:p>
          <a:p>
            <a:pPr indent="-228600" lvl="0" marL="4572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lang="en-GB"/>
              <a:t>Each 4-hour delay increases the odds of 30-day mortality by 8%, equivalent to around 25 avoidable deaths per month in Bristol.</a:t>
            </a:r>
            <a:endParaRPr/>
          </a:p>
        </p:txBody>
      </p:sp>
      <p:sp>
        <p:nvSpPr>
          <p:cNvPr id="138" name="Google Shape;138;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600"/>
              </a:spcAft>
              <a:buSzPts val="1514"/>
              <a:buNone/>
            </a:pPr>
            <a:r>
              <a:rPr lang="en-GB" sz="900"/>
              <a:t>Spatial, Health &amp; Environmental Research using Probabilistic Programming Languages</a:t>
            </a:r>
            <a:endParaRPr/>
          </a:p>
        </p:txBody>
      </p:sp>
      <p:pic>
        <p:nvPicPr>
          <p:cNvPr descr="South West region shown within England" id="139" name="Google Shape;139;p18"/>
          <p:cNvPicPr preferRelativeResize="0"/>
          <p:nvPr/>
        </p:nvPicPr>
        <p:blipFill rotWithShape="1">
          <a:blip r:embed="rId3">
            <a:alphaModFix/>
          </a:blip>
          <a:srcRect b="0" l="0" r="0" t="0"/>
          <a:stretch/>
        </p:blipFill>
        <p:spPr>
          <a:xfrm>
            <a:off x="9118662" y="806914"/>
            <a:ext cx="2235137" cy="2714591"/>
          </a:xfrm>
          <a:prstGeom prst="rect">
            <a:avLst/>
          </a:prstGeom>
          <a:noFill/>
          <a:ln>
            <a:noFill/>
          </a:ln>
        </p:spPr>
      </p:pic>
      <p:pic>
        <p:nvPicPr>
          <p:cNvPr descr="More than 500 deaths in England last year after long ambulance wait | NHS |  The Guardian" id="140" name="Google Shape;140;p18"/>
          <p:cNvPicPr preferRelativeResize="0"/>
          <p:nvPr/>
        </p:nvPicPr>
        <p:blipFill rotWithShape="1">
          <a:blip r:embed="rId4">
            <a:alphaModFix/>
          </a:blip>
          <a:srcRect b="0" l="0" r="0" t="0"/>
          <a:stretch/>
        </p:blipFill>
        <p:spPr>
          <a:xfrm>
            <a:off x="8153400" y="3776663"/>
            <a:ext cx="3200400" cy="2400300"/>
          </a:xfrm>
          <a:prstGeom prst="rect">
            <a:avLst/>
          </a:prstGeom>
          <a:noFill/>
          <a:ln>
            <a:noFill/>
          </a:ln>
        </p:spPr>
      </p:pic>
      <p:grpSp>
        <p:nvGrpSpPr>
          <p:cNvPr id="141" name="Google Shape;141;p18"/>
          <p:cNvGrpSpPr/>
          <p:nvPr/>
        </p:nvGrpSpPr>
        <p:grpSpPr>
          <a:xfrm rot="-899960">
            <a:off x="533892" y="1960399"/>
            <a:ext cx="11053757" cy="3181174"/>
            <a:chOff x="784682" y="-725922"/>
            <a:chExt cx="11054087" cy="3181269"/>
          </a:xfrm>
        </p:grpSpPr>
        <p:pic>
          <p:nvPicPr>
            <p:cNvPr id="142" name="Google Shape;142;p18"/>
            <p:cNvPicPr preferRelativeResize="0"/>
            <p:nvPr/>
          </p:nvPicPr>
          <p:blipFill>
            <a:blip r:embed="rId5">
              <a:alphaModFix/>
            </a:blip>
            <a:stretch>
              <a:fillRect/>
            </a:stretch>
          </p:blipFill>
          <p:spPr>
            <a:xfrm rot="-1">
              <a:off x="784682" y="-725919"/>
              <a:ext cx="11054087" cy="3181265"/>
            </a:xfrm>
            <a:prstGeom prst="rect">
              <a:avLst/>
            </a:prstGeom>
            <a:noFill/>
            <a:ln>
              <a:noFill/>
            </a:ln>
            <a:effectLst>
              <a:outerShdw blurRad="57150" rotWithShape="0" algn="bl" dir="5400000" dist="19050">
                <a:srgbClr val="000000">
                  <a:alpha val="50000"/>
                </a:srgbClr>
              </a:outerShdw>
            </a:effectLst>
          </p:spPr>
        </p:pic>
        <p:sp>
          <p:nvSpPr>
            <p:cNvPr id="143" name="Google Shape;143;p18"/>
            <p:cNvSpPr/>
            <p:nvPr/>
          </p:nvSpPr>
          <p:spPr>
            <a:xfrm rot="415">
              <a:off x="909150" y="1229400"/>
              <a:ext cx="2485800" cy="101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000">
                  <a:solidFill>
                    <a:srgbClr val="434343"/>
                  </a:solidFill>
                </a:rPr>
                <a:t>(2026)</a:t>
              </a:r>
              <a:br>
                <a:rPr lang="en-GB" sz="2000">
                  <a:solidFill>
                    <a:srgbClr val="434343"/>
                  </a:solidFill>
                </a:rPr>
              </a:br>
              <a:r>
                <a:rPr lang="en-GB" sz="2000">
                  <a:solidFill>
                    <a:srgbClr val="434343"/>
                  </a:solidFill>
                </a:rPr>
                <a:t>Emergency Medicine</a:t>
              </a:r>
              <a:br>
                <a:rPr lang="en-GB" sz="2000">
                  <a:solidFill>
                    <a:srgbClr val="434343"/>
                  </a:solidFill>
                </a:rPr>
              </a:br>
              <a:r>
                <a:rPr lang="en-GB" sz="2000">
                  <a:solidFill>
                    <a:srgbClr val="434343"/>
                  </a:solidFill>
                </a:rPr>
                <a:t>Journal</a:t>
              </a:r>
              <a:endParaRPr sz="2000">
                <a:solidFill>
                  <a:srgbClr val="434343"/>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AA5"/>
              </a:buClr>
              <a:buSzPts val="1800"/>
              <a:buNone/>
            </a:pPr>
            <a:r>
              <a:rPr lang="en-GB"/>
              <a:t>Introduction</a:t>
            </a:r>
            <a:endParaRPr/>
          </a:p>
        </p:txBody>
      </p:sp>
      <p:sp>
        <p:nvSpPr>
          <p:cNvPr id="149" name="Google Shape;149;p19"/>
          <p:cNvSpPr txBox="1"/>
          <p:nvPr>
            <p:ph idx="1" type="body"/>
          </p:nvPr>
        </p:nvSpPr>
        <p:spPr>
          <a:xfrm>
            <a:off x="838200" y="1825625"/>
            <a:ext cx="70524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GB"/>
              <a:t>Delays in admitting Emergency Department (ED) patients occur when no hospital beds are available after a decision to admit.</a:t>
            </a:r>
            <a:endParaRPr/>
          </a:p>
          <a:p>
            <a:pPr indent="-228600" lvl="0" marL="4572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lang="en-GB"/>
              <a:t>Each 4-hour delay increases the odds of 30-day mortality by 8%, equivalent to around 25 avoidable deaths per month in Bristol.</a:t>
            </a:r>
            <a:endParaRPr/>
          </a:p>
        </p:txBody>
      </p:sp>
      <p:sp>
        <p:nvSpPr>
          <p:cNvPr id="150" name="Google Shape;150;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600"/>
              </a:spcAft>
              <a:buSzPts val="1514"/>
              <a:buNone/>
            </a:pPr>
            <a:r>
              <a:rPr lang="en-GB" sz="900"/>
              <a:t>Spatial, Health &amp; Environmental Research using Probabilistic Programming Languages</a:t>
            </a:r>
            <a:endParaRPr/>
          </a:p>
        </p:txBody>
      </p:sp>
      <p:pic>
        <p:nvPicPr>
          <p:cNvPr descr="South West region shown within England" id="151" name="Google Shape;151;p19"/>
          <p:cNvPicPr preferRelativeResize="0"/>
          <p:nvPr/>
        </p:nvPicPr>
        <p:blipFill rotWithShape="1">
          <a:blip r:embed="rId3">
            <a:alphaModFix/>
          </a:blip>
          <a:srcRect b="0" l="0" r="0" t="0"/>
          <a:stretch/>
        </p:blipFill>
        <p:spPr>
          <a:xfrm>
            <a:off x="9118662" y="806914"/>
            <a:ext cx="2235137" cy="2714591"/>
          </a:xfrm>
          <a:prstGeom prst="rect">
            <a:avLst/>
          </a:prstGeom>
          <a:noFill/>
          <a:ln>
            <a:noFill/>
          </a:ln>
        </p:spPr>
      </p:pic>
      <p:pic>
        <p:nvPicPr>
          <p:cNvPr descr="More than 500 deaths in England last year after long ambulance wait | NHS |  The Guardian" id="152" name="Google Shape;152;p19"/>
          <p:cNvPicPr preferRelativeResize="0"/>
          <p:nvPr/>
        </p:nvPicPr>
        <p:blipFill rotWithShape="1">
          <a:blip r:embed="rId4">
            <a:alphaModFix/>
          </a:blip>
          <a:srcRect b="0" l="0" r="0" t="0"/>
          <a:stretch/>
        </p:blipFill>
        <p:spPr>
          <a:xfrm>
            <a:off x="8153400" y="3776663"/>
            <a:ext cx="3200400" cy="2400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AA5"/>
              </a:buClr>
              <a:buSzPts val="1800"/>
              <a:buNone/>
            </a:pPr>
            <a:r>
              <a:rPr lang="en-GB"/>
              <a:t>Data</a:t>
            </a:r>
            <a:endParaRPr/>
          </a:p>
        </p:txBody>
      </p:sp>
      <p:sp>
        <p:nvSpPr>
          <p:cNvPr id="158" name="Google Shape;158;p20"/>
          <p:cNvSpPr txBox="1"/>
          <p:nvPr>
            <p:ph idx="1" type="body"/>
          </p:nvPr>
        </p:nvSpPr>
        <p:spPr>
          <a:xfrm>
            <a:off x="838198" y="1825625"/>
            <a:ext cx="73152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GB"/>
              <a:t>Predictors: </a:t>
            </a:r>
            <a:endParaRPr/>
          </a:p>
          <a:p>
            <a:pPr indent="-342900" lvl="1" marL="914400" rtl="0" algn="l">
              <a:lnSpc>
                <a:spcPct val="90000"/>
              </a:lnSpc>
              <a:spcBef>
                <a:spcPts val="500"/>
              </a:spcBef>
              <a:spcAft>
                <a:spcPts val="0"/>
              </a:spcAft>
              <a:buSzPts val="1800"/>
              <a:buChar char="o"/>
            </a:pPr>
            <a:r>
              <a:rPr lang="en-GB"/>
              <a:t>220 variables</a:t>
            </a:r>
            <a:endParaRPr/>
          </a:p>
          <a:p>
            <a:pPr indent="-342900" lvl="1" marL="914400" rtl="0" algn="l">
              <a:lnSpc>
                <a:spcPct val="90000"/>
              </a:lnSpc>
              <a:spcBef>
                <a:spcPts val="500"/>
              </a:spcBef>
              <a:spcAft>
                <a:spcPts val="0"/>
              </a:spcAft>
              <a:buSzPts val="1800"/>
              <a:buChar char="o"/>
            </a:pPr>
            <a:r>
              <a:rPr lang="en-GB"/>
              <a:t>Hospital, ambulance, ED, primary care</a:t>
            </a:r>
            <a:endParaRPr/>
          </a:p>
          <a:p>
            <a:pPr indent="-342900" lvl="0" marL="457200" rtl="0" algn="l">
              <a:lnSpc>
                <a:spcPct val="90000"/>
              </a:lnSpc>
              <a:spcBef>
                <a:spcPts val="1000"/>
              </a:spcBef>
              <a:spcAft>
                <a:spcPts val="0"/>
              </a:spcAft>
              <a:buSzPts val="1800"/>
              <a:buChar char="•"/>
            </a:pPr>
            <a:r>
              <a:rPr lang="en-GB"/>
              <a:t>Outcome variable: Estimated avoidable deaths</a:t>
            </a:r>
            <a:endParaRPr/>
          </a:p>
          <a:p>
            <a:pPr indent="-342900" lvl="0" marL="457200" rtl="0" algn="l">
              <a:lnSpc>
                <a:spcPct val="90000"/>
              </a:lnSpc>
              <a:spcBef>
                <a:spcPts val="1000"/>
              </a:spcBef>
              <a:spcAft>
                <a:spcPts val="0"/>
              </a:spcAft>
              <a:buSzPts val="1800"/>
              <a:buChar char="•"/>
            </a:pPr>
            <a:r>
              <a:rPr lang="en-GB"/>
              <a:t>2.5 years of data (Mar 2023 – Sep 2025)</a:t>
            </a:r>
            <a:endParaRPr/>
          </a:p>
          <a:p>
            <a:pPr indent="-342900" lvl="1" marL="914400" rtl="0" algn="l">
              <a:lnSpc>
                <a:spcPct val="90000"/>
              </a:lnSpc>
              <a:spcBef>
                <a:spcPts val="500"/>
              </a:spcBef>
              <a:spcAft>
                <a:spcPts val="0"/>
              </a:spcAft>
              <a:buSzPts val="1800"/>
              <a:buChar char="o"/>
            </a:pPr>
            <a:r>
              <a:rPr lang="en-GB"/>
              <a:t>15 min – 24 hr temporal resolution</a:t>
            </a:r>
            <a:endParaRPr/>
          </a:p>
        </p:txBody>
      </p:sp>
      <p:sp>
        <p:nvSpPr>
          <p:cNvPr id="159" name="Google Shape;159;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ctr">
              <a:lnSpc>
                <a:spcPct val="90000"/>
              </a:lnSpc>
              <a:spcBef>
                <a:spcPts val="0"/>
              </a:spcBef>
              <a:spcAft>
                <a:spcPts val="600"/>
              </a:spcAft>
              <a:buSzPct val="168167"/>
              <a:buNone/>
            </a:pPr>
            <a:r>
              <a:rPr lang="en-GB" sz="900"/>
              <a:t>Spatial, Health &amp; Environmental Research using Probabilistic Programming Languages</a:t>
            </a:r>
            <a:endParaRPr/>
          </a:p>
        </p:txBody>
      </p:sp>
      <p:pic>
        <p:nvPicPr>
          <p:cNvPr descr="A graph showing a number of data&#10;&#10;AI-generated content may be incorrect." id="160" name="Google Shape;160;p20"/>
          <p:cNvPicPr preferRelativeResize="0"/>
          <p:nvPr/>
        </p:nvPicPr>
        <p:blipFill rotWithShape="1">
          <a:blip r:embed="rId3">
            <a:alphaModFix/>
          </a:blip>
          <a:srcRect b="0" l="0" r="0" t="0"/>
          <a:stretch/>
        </p:blipFill>
        <p:spPr>
          <a:xfrm>
            <a:off x="8153399" y="4173861"/>
            <a:ext cx="3204894" cy="2003104"/>
          </a:xfrm>
          <a:prstGeom prst="rect">
            <a:avLst/>
          </a:prstGeom>
          <a:noFill/>
          <a:ln>
            <a:noFill/>
          </a:ln>
        </p:spPr>
      </p:pic>
      <p:pic>
        <p:nvPicPr>
          <p:cNvPr id="161" name="Google Shape;161;p20"/>
          <p:cNvPicPr preferRelativeResize="0"/>
          <p:nvPr/>
        </p:nvPicPr>
        <p:blipFill rotWithShape="1">
          <a:blip r:embed="rId4">
            <a:alphaModFix/>
          </a:blip>
          <a:srcRect b="0" l="0" r="0" t="0"/>
          <a:stretch/>
        </p:blipFill>
        <p:spPr>
          <a:xfrm>
            <a:off x="8717794" y="365125"/>
            <a:ext cx="2636007" cy="37279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AA5"/>
              </a:buClr>
              <a:buSzPts val="4400"/>
              <a:buFont typeface="Play"/>
              <a:buNone/>
            </a:pPr>
            <a:r>
              <a:rPr lang="en-GB"/>
              <a:t>Contest Outputs</a:t>
            </a:r>
            <a:endParaRPr/>
          </a:p>
        </p:txBody>
      </p:sp>
      <p:sp>
        <p:nvSpPr>
          <p:cNvPr id="167" name="Google Shape;16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800"/>
              <a:buNone/>
            </a:pPr>
            <a:r>
              <a:rPr b="1" i="1" lang="en-GB">
                <a:solidFill>
                  <a:srgbClr val="004D9E"/>
                </a:solidFill>
              </a:rPr>
              <a:t>For this contest, we are looking to forecast Estimated Number of Avoidable Deaths across 1 - 10 day horizons. Forecasts and reports should be saved into the submission folder, matching the template found within.</a:t>
            </a:r>
            <a:endParaRPr/>
          </a:p>
          <a:p>
            <a:pPr indent="0" lvl="0" marL="0" rtl="0" algn="l">
              <a:lnSpc>
                <a:spcPct val="90000"/>
              </a:lnSpc>
              <a:spcBef>
                <a:spcPts val="0"/>
              </a:spcBef>
              <a:spcAft>
                <a:spcPts val="0"/>
              </a:spcAft>
              <a:buSzPts val="2800"/>
              <a:buNone/>
            </a:pPr>
            <a:r>
              <a:t/>
            </a:r>
            <a:endParaRPr b="1" i="1" sz="2000" u="sng"/>
          </a:p>
          <a:p>
            <a:pPr indent="-342900" lvl="0" marL="457200" rtl="0" algn="l">
              <a:lnSpc>
                <a:spcPct val="90000"/>
              </a:lnSpc>
              <a:spcBef>
                <a:spcPts val="1000"/>
              </a:spcBef>
              <a:spcAft>
                <a:spcPts val="0"/>
              </a:spcAft>
              <a:buSzPts val="1800"/>
              <a:buChar char="•"/>
            </a:pPr>
            <a:r>
              <a:rPr lang="en-GB"/>
              <a:t>The </a:t>
            </a:r>
            <a:r>
              <a:rPr b="1" lang="en-GB"/>
              <a:t>winning model</a:t>
            </a:r>
            <a:r>
              <a:rPr lang="en-GB"/>
              <a:t> will be implemented in the </a:t>
            </a:r>
            <a:r>
              <a:rPr b="1" lang="en-GB"/>
              <a:t>Bristol NHS</a:t>
            </a:r>
            <a:r>
              <a:rPr lang="en-GB"/>
              <a:t> system to provide early warnings and support </a:t>
            </a:r>
            <a:r>
              <a:rPr b="1" lang="en-GB"/>
              <a:t>pre-emptive management action</a:t>
            </a:r>
            <a:r>
              <a:rPr lang="en-GB"/>
              <a:t>.</a:t>
            </a:r>
            <a:endParaRPr/>
          </a:p>
          <a:p>
            <a:pPr indent="-342900" lvl="0" marL="457200" rtl="0" algn="l">
              <a:lnSpc>
                <a:spcPct val="90000"/>
              </a:lnSpc>
              <a:spcBef>
                <a:spcPts val="1000"/>
              </a:spcBef>
              <a:spcAft>
                <a:spcPts val="0"/>
              </a:spcAft>
              <a:buSzPts val="1800"/>
              <a:buChar char="•"/>
            </a:pPr>
            <a:r>
              <a:rPr lang="en-GB"/>
              <a:t>All data used are </a:t>
            </a:r>
            <a:r>
              <a:rPr b="1" lang="en-GB"/>
              <a:t>real-world hospital data</a:t>
            </a:r>
            <a:r>
              <a:rPr lang="en-GB"/>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AA5"/>
              </a:buClr>
              <a:buSzPts val="4400"/>
              <a:buFont typeface="Play"/>
              <a:buNone/>
            </a:pPr>
            <a:r>
              <a:rPr lang="en-GB"/>
              <a:t>Contest Rules</a:t>
            </a:r>
            <a:endParaRPr/>
          </a:p>
        </p:txBody>
      </p:sp>
      <p:sp>
        <p:nvSpPr>
          <p:cNvPr id="173" name="Google Shape;173;p22"/>
          <p:cNvSpPr txBox="1"/>
          <p:nvPr>
            <p:ph idx="1" type="body"/>
          </p:nvPr>
        </p:nvSpPr>
        <p:spPr>
          <a:xfrm>
            <a:off x="838200" y="1825625"/>
            <a:ext cx="5605558"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Font typeface="Arial"/>
              <a:buChar char="•"/>
            </a:pPr>
            <a:r>
              <a:rPr b="0" i="0" lang="en-GB" sz="1800">
                <a:solidFill>
                  <a:schemeClr val="dk1"/>
                </a:solidFill>
                <a:latin typeface="Arial"/>
                <a:ea typeface="Arial"/>
                <a:cs typeface="Arial"/>
                <a:sym typeface="Arial"/>
              </a:rPr>
              <a:t>The algorithm must be coded in either R or Python.</a:t>
            </a:r>
            <a:endParaRPr/>
          </a:p>
          <a:p>
            <a:pPr indent="-342900" lvl="0" marL="457200" rtl="0" algn="l">
              <a:lnSpc>
                <a:spcPct val="90000"/>
              </a:lnSpc>
              <a:spcBef>
                <a:spcPts val="2200"/>
              </a:spcBef>
              <a:spcAft>
                <a:spcPts val="0"/>
              </a:spcAft>
              <a:buSzPts val="1800"/>
              <a:buFont typeface="Arial"/>
              <a:buChar char="•"/>
            </a:pPr>
            <a:r>
              <a:rPr b="0" i="0" lang="en-GB" sz="1800">
                <a:solidFill>
                  <a:schemeClr val="dk1"/>
                </a:solidFill>
                <a:latin typeface="Arial"/>
                <a:ea typeface="Arial"/>
                <a:cs typeface="Arial"/>
                <a:sym typeface="Arial"/>
              </a:rPr>
              <a:t>The computational running time to produce one set of 10-day forecasts must be under one hour on a standard desktop computer.</a:t>
            </a:r>
            <a:endParaRPr/>
          </a:p>
          <a:p>
            <a:pPr indent="-342900" lvl="0" marL="457200" rtl="0" algn="l">
              <a:lnSpc>
                <a:spcPct val="90000"/>
              </a:lnSpc>
              <a:spcBef>
                <a:spcPts val="2200"/>
              </a:spcBef>
              <a:spcAft>
                <a:spcPts val="0"/>
              </a:spcAft>
              <a:buSzPts val="1800"/>
              <a:buFont typeface="Arial"/>
              <a:buChar char="•"/>
            </a:pPr>
            <a:r>
              <a:rPr b="0" i="0" lang="en-GB" sz="1800">
                <a:solidFill>
                  <a:schemeClr val="dk1"/>
                </a:solidFill>
                <a:latin typeface="Arial"/>
                <a:ea typeface="Arial"/>
                <a:cs typeface="Arial"/>
                <a:sym typeface="Arial"/>
              </a:rPr>
              <a:t>All entries must be loaded into a public Github repo.</a:t>
            </a:r>
            <a:endParaRPr/>
          </a:p>
          <a:p>
            <a:pPr indent="-342900" lvl="0" marL="457200" rtl="0" algn="l">
              <a:lnSpc>
                <a:spcPct val="90000"/>
              </a:lnSpc>
              <a:spcBef>
                <a:spcPts val="2200"/>
              </a:spcBef>
              <a:spcAft>
                <a:spcPts val="0"/>
              </a:spcAft>
              <a:buSzPts val="1800"/>
              <a:buFont typeface="Arial"/>
              <a:buChar char="•"/>
            </a:pPr>
            <a:r>
              <a:rPr b="0" i="0" lang="en-GB" sz="1800">
                <a:solidFill>
                  <a:schemeClr val="dk1"/>
                </a:solidFill>
                <a:latin typeface="Arial"/>
                <a:ea typeface="Arial"/>
                <a:cs typeface="Arial"/>
                <a:sym typeface="Arial"/>
              </a:rPr>
              <a:t>All entries must include a max 1000 word report to accompany the forecast analyses. This can be as a separate PDF/hmtl or incorporated into a quarto/jupyter notebook.</a:t>
            </a:r>
            <a:endParaRPr/>
          </a:p>
          <a:p>
            <a:pPr indent="0" lvl="1" marL="228600" rtl="0" algn="l">
              <a:lnSpc>
                <a:spcPct val="90000"/>
              </a:lnSpc>
              <a:spcBef>
                <a:spcPts val="1700"/>
              </a:spcBef>
              <a:spcAft>
                <a:spcPts val="0"/>
              </a:spcAft>
              <a:buSzPts val="2400"/>
              <a:buNone/>
            </a:pPr>
            <a:r>
              <a:t/>
            </a:r>
            <a:endParaRPr b="0" i="0"/>
          </a:p>
          <a:p>
            <a:pPr indent="-50800" lvl="0" marL="228600" rtl="0" algn="l">
              <a:lnSpc>
                <a:spcPct val="90000"/>
              </a:lnSpc>
              <a:spcBef>
                <a:spcPts val="1000"/>
              </a:spcBef>
              <a:spcAft>
                <a:spcPts val="0"/>
              </a:spcAft>
              <a:buSzPts val="2800"/>
              <a:buNone/>
            </a:pPr>
            <a:r>
              <a:t/>
            </a:r>
            <a:endParaRPr/>
          </a:p>
        </p:txBody>
      </p:sp>
      <p:pic>
        <p:nvPicPr>
          <p:cNvPr id="174" name="Google Shape;174;p22"/>
          <p:cNvPicPr preferRelativeResize="0"/>
          <p:nvPr/>
        </p:nvPicPr>
        <p:blipFill>
          <a:blip r:embed="rId3">
            <a:alphaModFix/>
          </a:blip>
          <a:stretch>
            <a:fillRect/>
          </a:stretch>
        </p:blipFill>
        <p:spPr>
          <a:xfrm>
            <a:off x="8040977" y="1009450"/>
            <a:ext cx="2931595" cy="2271975"/>
          </a:xfrm>
          <a:prstGeom prst="rect">
            <a:avLst/>
          </a:prstGeom>
          <a:noFill/>
          <a:ln>
            <a:noFill/>
          </a:ln>
        </p:spPr>
      </p:pic>
      <p:pic>
        <p:nvPicPr>
          <p:cNvPr id="175" name="Google Shape;175;p22"/>
          <p:cNvPicPr preferRelativeResize="0"/>
          <p:nvPr/>
        </p:nvPicPr>
        <p:blipFill>
          <a:blip r:embed="rId4">
            <a:alphaModFix/>
          </a:blip>
          <a:stretch>
            <a:fillRect/>
          </a:stretch>
        </p:blipFill>
        <p:spPr>
          <a:xfrm>
            <a:off x="8370789" y="3676400"/>
            <a:ext cx="2271974" cy="2271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AA5"/>
              </a:buClr>
              <a:buSzPts val="4400"/>
              <a:buFont typeface="Play"/>
              <a:buNone/>
            </a:pPr>
            <a:r>
              <a:rPr lang="en-GB"/>
              <a:t>Contest Winners</a:t>
            </a:r>
            <a:endParaRPr/>
          </a:p>
        </p:txBody>
      </p:sp>
      <p:sp>
        <p:nvSpPr>
          <p:cNvPr id="181" name="Google Shape;181;p23"/>
          <p:cNvSpPr txBox="1"/>
          <p:nvPr/>
        </p:nvSpPr>
        <p:spPr>
          <a:xfrm>
            <a:off x="7795544" y="2272706"/>
            <a:ext cx="3309991" cy="359881"/>
          </a:xfrm>
          <a:prstGeom prst="rect">
            <a:avLst/>
          </a:prstGeom>
          <a:noFill/>
          <a:ln>
            <a:noFill/>
          </a:ln>
        </p:spPr>
        <p:txBody>
          <a:bodyPr anchorCtr="0" anchor="t" bIns="45700" lIns="91425" spcFirstLastPara="1" rIns="91425" wrap="square" tIns="45700">
            <a:normAutofit fontScale="85000" lnSpcReduction="20000"/>
          </a:bodyPr>
          <a:lstStyle/>
          <a:p>
            <a:pPr indent="-90804" lvl="0" marL="228600" marR="0" rtl="0" algn="l">
              <a:lnSpc>
                <a:spcPct val="90000"/>
              </a:lnSpc>
              <a:spcBef>
                <a:spcPts val="0"/>
              </a:spcBef>
              <a:spcAft>
                <a:spcPts val="0"/>
              </a:spcAft>
              <a:buClr>
                <a:srgbClr val="004D9E"/>
              </a:buClr>
              <a:buSzPct val="100000"/>
              <a:buFont typeface="Arial"/>
              <a:buNone/>
            </a:pPr>
            <a:r>
              <a:t/>
            </a:r>
            <a:endParaRPr b="0" i="0" sz="2800" u="none" cap="none" strike="noStrike">
              <a:solidFill>
                <a:schemeClr val="dk1"/>
              </a:solidFill>
              <a:latin typeface="Arial"/>
              <a:ea typeface="Arial"/>
              <a:cs typeface="Arial"/>
              <a:sym typeface="Arial"/>
            </a:endParaRPr>
          </a:p>
        </p:txBody>
      </p:sp>
      <p:sp>
        <p:nvSpPr>
          <p:cNvPr id="182" name="Google Shape;182;p23"/>
          <p:cNvSpPr txBox="1"/>
          <p:nvPr/>
        </p:nvSpPr>
        <p:spPr>
          <a:xfrm>
            <a:off x="1196462" y="2289579"/>
            <a:ext cx="3601065" cy="537747"/>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rgbClr val="004D9E"/>
              </a:buClr>
              <a:buSzPts val="2800"/>
              <a:buFont typeface="Arial"/>
              <a:buNone/>
            </a:pPr>
            <a:r>
              <a:t/>
            </a:r>
            <a:endParaRPr b="1" i="1" sz="2800" u="none" cap="none" strike="noStrike">
              <a:solidFill>
                <a:srgbClr val="FFC000"/>
              </a:solidFill>
              <a:latin typeface="Arial"/>
              <a:ea typeface="Arial"/>
              <a:cs typeface="Arial"/>
              <a:sym typeface="Arial"/>
            </a:endParaRPr>
          </a:p>
          <a:p>
            <a:pPr indent="-336550" lvl="0" marL="514350" marR="0" rtl="0" algn="l">
              <a:lnSpc>
                <a:spcPct val="90000"/>
              </a:lnSpc>
              <a:spcBef>
                <a:spcPts val="1000"/>
              </a:spcBef>
              <a:spcAft>
                <a:spcPts val="0"/>
              </a:spcAft>
              <a:buClr>
                <a:srgbClr val="004D9E"/>
              </a:buClr>
              <a:buSzPts val="2800"/>
              <a:buFont typeface="Arial"/>
              <a:buNone/>
            </a:pPr>
            <a:r>
              <a:t/>
            </a:r>
            <a:endParaRPr b="0" i="0" sz="2800" u="none" cap="none" strike="noStrike">
              <a:solidFill>
                <a:srgbClr val="FFC000"/>
              </a:solidFill>
              <a:latin typeface="Arial"/>
              <a:ea typeface="Arial"/>
              <a:cs typeface="Arial"/>
              <a:sym typeface="Arial"/>
            </a:endParaRPr>
          </a:p>
          <a:p>
            <a:pPr indent="-50800" lvl="0" marL="228600" marR="0" rtl="0" algn="l">
              <a:lnSpc>
                <a:spcPct val="90000"/>
              </a:lnSpc>
              <a:spcBef>
                <a:spcPts val="1000"/>
              </a:spcBef>
              <a:spcAft>
                <a:spcPts val="0"/>
              </a:spcAft>
              <a:buClr>
                <a:srgbClr val="004D9E"/>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83" name="Google Shape;18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SzPct val="108108"/>
              <a:buNone/>
            </a:pPr>
            <a:r>
              <a:rPr lang="en-GB" sz="2400">
                <a:solidFill>
                  <a:schemeClr val="dk1"/>
                </a:solidFill>
              </a:rPr>
              <a:t>Awards will be given across two categories:</a:t>
            </a:r>
            <a:endParaRPr/>
          </a:p>
          <a:p>
            <a:pPr indent="0" lvl="0" marL="0" rtl="0" algn="l">
              <a:lnSpc>
                <a:spcPct val="100000"/>
              </a:lnSpc>
              <a:spcBef>
                <a:spcPts val="0"/>
              </a:spcBef>
              <a:spcAft>
                <a:spcPts val="0"/>
              </a:spcAft>
              <a:buSzPct val="108108"/>
              <a:buNone/>
            </a:pPr>
            <a:r>
              <a:t/>
            </a:r>
            <a:endParaRPr sz="2400">
              <a:solidFill>
                <a:schemeClr val="dk1"/>
              </a:solidFill>
            </a:endParaRPr>
          </a:p>
          <a:p>
            <a:pPr indent="0" lvl="0" marL="0" rtl="0" algn="l">
              <a:lnSpc>
                <a:spcPct val="100000"/>
              </a:lnSpc>
              <a:spcBef>
                <a:spcPts val="0"/>
              </a:spcBef>
              <a:spcAft>
                <a:spcPts val="0"/>
              </a:spcAft>
              <a:buSzPct val="108108"/>
              <a:buNone/>
            </a:pPr>
            <a:r>
              <a:rPr lang="en-GB" sz="2400">
                <a:solidFill>
                  <a:schemeClr val="dk1"/>
                </a:solidFill>
              </a:rPr>
              <a:t>1. One prize will be given for the lowest MSE_1to5d. </a:t>
            </a:r>
            <a:endParaRPr/>
          </a:p>
          <a:p>
            <a:pPr indent="0" lvl="0" marL="0" rtl="0" algn="l">
              <a:lnSpc>
                <a:spcPct val="100000"/>
              </a:lnSpc>
              <a:spcBef>
                <a:spcPts val="0"/>
              </a:spcBef>
              <a:spcAft>
                <a:spcPts val="0"/>
              </a:spcAft>
              <a:buSzPct val="108108"/>
              <a:buNone/>
            </a:pPr>
            <a:r>
              <a:t/>
            </a:r>
            <a:endParaRPr sz="2400">
              <a:solidFill>
                <a:schemeClr val="dk1"/>
              </a:solidFill>
            </a:endParaRPr>
          </a:p>
          <a:p>
            <a:pPr indent="0" lvl="0" marL="0" rtl="0" algn="l">
              <a:lnSpc>
                <a:spcPct val="100000"/>
              </a:lnSpc>
              <a:spcBef>
                <a:spcPts val="0"/>
              </a:spcBef>
              <a:spcAft>
                <a:spcPts val="0"/>
              </a:spcAft>
              <a:buSzPct val="108108"/>
              <a:buNone/>
            </a:pPr>
            <a:r>
              <a:rPr lang="en-GB" sz="2400">
                <a:solidFill>
                  <a:schemeClr val="dk1"/>
                </a:solidFill>
              </a:rPr>
              <a:t>2. One prize will be given for the lowest MSE_6to10d.</a:t>
            </a:r>
            <a:endParaRPr/>
          </a:p>
          <a:p>
            <a:pPr indent="0" lvl="0" marL="0" rtl="0" algn="l">
              <a:lnSpc>
                <a:spcPct val="100000"/>
              </a:lnSpc>
              <a:spcBef>
                <a:spcPts val="0"/>
              </a:spcBef>
              <a:spcAft>
                <a:spcPts val="0"/>
              </a:spcAft>
              <a:buSzPct val="108108"/>
              <a:buNone/>
            </a:pPr>
            <a:r>
              <a:t/>
            </a:r>
            <a:endParaRPr sz="2400">
              <a:solidFill>
                <a:schemeClr val="dk1"/>
              </a:solidFill>
            </a:endParaRPr>
          </a:p>
          <a:p>
            <a:pPr indent="0" lvl="0" marL="0" rtl="0" algn="l">
              <a:lnSpc>
                <a:spcPct val="100000"/>
              </a:lnSpc>
              <a:spcBef>
                <a:spcPts val="0"/>
              </a:spcBef>
              <a:spcAft>
                <a:spcPts val="0"/>
              </a:spcAft>
              <a:buSzPct val="108108"/>
              <a:buNone/>
            </a:pPr>
            <a:r>
              <a:rPr lang="en-GB" sz="2400">
                <a:solidFill>
                  <a:schemeClr val="dk1"/>
                </a:solidFill>
              </a:rPr>
              <a:t>All winning teams will be assessed by the competition authors to ensure that the reported MSEs can be replicated with the submitted models, and to check all above restrictions are satisfied.</a:t>
            </a:r>
            <a:endParaRPr/>
          </a:p>
          <a:p>
            <a:pPr indent="0" lvl="0" marL="0" rtl="0" algn="l">
              <a:lnSpc>
                <a:spcPct val="100000"/>
              </a:lnSpc>
              <a:spcBef>
                <a:spcPts val="0"/>
              </a:spcBef>
              <a:spcAft>
                <a:spcPts val="0"/>
              </a:spcAft>
              <a:buSzPct val="108108"/>
              <a:buNone/>
            </a:pPr>
            <a:r>
              <a:t/>
            </a:r>
            <a:endParaRPr sz="2400">
              <a:solidFill>
                <a:schemeClr val="dk1"/>
              </a:solidFill>
            </a:endParaRPr>
          </a:p>
          <a:p>
            <a:pPr indent="0" lvl="0" marL="0" rtl="0" algn="l">
              <a:lnSpc>
                <a:spcPct val="100000"/>
              </a:lnSpc>
              <a:spcBef>
                <a:spcPts val="0"/>
              </a:spcBef>
              <a:spcAft>
                <a:spcPts val="0"/>
              </a:spcAft>
              <a:buSzPct val="108108"/>
              <a:buNone/>
            </a:pPr>
            <a:r>
              <a:rPr lang="en-GB" sz="2400">
                <a:solidFill>
                  <a:schemeClr val="dk1"/>
                </a:solidFill>
              </a:rPr>
              <a:t>The winners will be selected by the SPHERE-PPL Team and will be invited to present their forecasts at the next Annual Meeting, with travel covered by the project.</a:t>
            </a:r>
            <a:endParaRPr/>
          </a:p>
          <a:p>
            <a:pPr indent="0" lvl="0" marL="0" rtl="0" algn="l">
              <a:lnSpc>
                <a:spcPct val="90000"/>
              </a:lnSpc>
              <a:spcBef>
                <a:spcPts val="2200"/>
              </a:spcBef>
              <a:spcAft>
                <a:spcPts val="0"/>
              </a:spcAft>
              <a:buSzPct val="108108"/>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SPHERE-PPL">
      <a:dk1>
        <a:srgbClr val="000000"/>
      </a:dk1>
      <a:lt1>
        <a:srgbClr val="FFFFFF"/>
      </a:lt1>
      <a:dk2>
        <a:srgbClr val="0E2841"/>
      </a:dk2>
      <a:lt2>
        <a:srgbClr val="E8E8E8"/>
      </a:lt2>
      <a:accent1>
        <a:srgbClr val="008AA5"/>
      </a:accent1>
      <a:accent2>
        <a:srgbClr val="FCAF00"/>
      </a:accent2>
      <a:accent3>
        <a:srgbClr val="00BB64"/>
      </a:accent3>
      <a:accent4>
        <a:srgbClr val="004D9E"/>
      </a:accent4>
      <a:accent5>
        <a:srgbClr val="A02B93"/>
      </a:accent5>
      <a:accent6>
        <a:srgbClr val="4EA72E"/>
      </a:accent6>
      <a:hlink>
        <a:srgbClr val="98FB98"/>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