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6"/>
  </p:notesMasterIdLst>
  <p:sldIdLst>
    <p:sldId id="256" r:id="rId2"/>
    <p:sldId id="257" r:id="rId3"/>
    <p:sldId id="258" r:id="rId4"/>
    <p:sldId id="260" r:id="rId5"/>
    <p:sldId id="269" r:id="rId6"/>
    <p:sldId id="270" r:id="rId7"/>
    <p:sldId id="261" r:id="rId8"/>
    <p:sldId id="262" r:id="rId9"/>
    <p:sldId id="263" r:id="rId10"/>
    <p:sldId id="264" r:id="rId11"/>
    <p:sldId id="271" r:id="rId12"/>
    <p:sldId id="266" r:id="rId13"/>
    <p:sldId id="267" r:id="rId14"/>
    <p:sldId id="268" r:id="rId15"/>
  </p:sldIdLst>
  <p:sldSz cx="12192000" cy="6858000"/>
  <p:notesSz cx="6858000" cy="9144000"/>
  <p:embeddedFontLst>
    <p:embeddedFont>
      <p:font typeface="Play" pitchFamily="2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6"/>
    <p:restoredTop sz="94816"/>
  </p:normalViewPr>
  <p:slideViewPr>
    <p:cSldViewPr snapToGrid="0">
      <p:cViewPr varScale="1">
        <p:scale>
          <a:sx n="133" d="100"/>
          <a:sy n="133" d="100"/>
        </p:scale>
        <p:origin x="24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547F5A25-38BD-1385-C2A1-80EB09CE3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>
            <a:extLst>
              <a:ext uri="{FF2B5EF4-FFF2-40B4-BE49-F238E27FC236}">
                <a16:creationId xmlns:a16="http://schemas.microsoft.com/office/drawing/2014/main" id="{D3A717A7-4298-A1A4-0438-B53A456F92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p8:notes">
            <a:extLst>
              <a:ext uri="{FF2B5EF4-FFF2-40B4-BE49-F238E27FC236}">
                <a16:creationId xmlns:a16="http://schemas.microsoft.com/office/drawing/2014/main" id="{CB1E845E-3F09-7BF2-A917-A92B244891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3526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ccfc421dcf_1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3ccfc421dcf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E7903377-F6E4-0CF1-E36A-63BA387F9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ccfc421dcf_1_11:notes">
            <a:extLst>
              <a:ext uri="{FF2B5EF4-FFF2-40B4-BE49-F238E27FC236}">
                <a16:creationId xmlns:a16="http://schemas.microsoft.com/office/drawing/2014/main" id="{9855A7BF-D14E-40CC-EA19-D01A296951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3ccfc421dcf_1_11:notes">
            <a:extLst>
              <a:ext uri="{FF2B5EF4-FFF2-40B4-BE49-F238E27FC236}">
                <a16:creationId xmlns:a16="http://schemas.microsoft.com/office/drawing/2014/main" id="{2D31E74A-2E18-7D8B-3FA6-84903B2DBA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2251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6CF7CA15-8F9C-F07E-1380-6DE43890C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ccfc421dcf_1_11:notes">
            <a:extLst>
              <a:ext uri="{FF2B5EF4-FFF2-40B4-BE49-F238E27FC236}">
                <a16:creationId xmlns:a16="http://schemas.microsoft.com/office/drawing/2014/main" id="{8E3678BB-FB1A-BBFE-ABAD-376A534CA0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3ccfc421dcf_1_11:notes">
            <a:extLst>
              <a:ext uri="{FF2B5EF4-FFF2-40B4-BE49-F238E27FC236}">
                <a16:creationId xmlns:a16="http://schemas.microsoft.com/office/drawing/2014/main" id="{927E035A-8256-3D53-B87F-1FE6C1740D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1233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6000"/>
              <a:buFont typeface="Play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>
                <a:solidFill>
                  <a:srgbClr val="004D9E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i="1">
                <a:solidFill>
                  <a:srgbClr val="00BB64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6000"/>
              <a:buFont typeface="Play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o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A white background with black and white clouds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4400"/>
              <a:buFont typeface="Play"/>
              <a:buNone/>
              <a:defRPr sz="4400" b="0" i="0" u="none" strike="noStrike" cap="none">
                <a:solidFill>
                  <a:srgbClr val="008AA5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D9E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B64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CAF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" name="Google Shape;16;p1" descr="A blue circle with yellow and green stripes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449939" y="6075553"/>
            <a:ext cx="645922" cy="64592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phereppl.zulipchat.com/join/olwtpi7g3wbyh5mxv4uwipaw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PHERE-PPL/ADAS-pest-forecasti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SPHERE-PPL/Competition-Example-Mpox" TargetMode="External"/><Relationship Id="rId4" Type="http://schemas.openxmlformats.org/officeDocument/2006/relationships/hyperlink" Target="https://sphere-ppl.org/pages/Forecasting_Contest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here-ppl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info@sphere-ppl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6000"/>
              <a:buFont typeface="Play"/>
              <a:buNone/>
            </a:pPr>
            <a:r>
              <a:rPr lang="en-GB" dirty="0"/>
              <a:t>ADAS Forecasting Contest Kick-Off</a:t>
            </a:r>
            <a:endParaRPr dirty="0"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000" dirty="0">
                <a:solidFill>
                  <a:schemeClr val="accent3"/>
                </a:solidFill>
              </a:rPr>
              <a:t>Alex Rabeau, Will Pearse</a:t>
            </a:r>
            <a:endParaRPr dirty="0">
              <a:highlight>
                <a:srgbClr val="FFFF00"/>
              </a:highlight>
            </a:endParaRPr>
          </a:p>
        </p:txBody>
      </p:sp>
      <p:pic>
        <p:nvPicPr>
          <p:cNvPr id="2050" name="Picture 2" descr="ADAS | Independent environmental and agricultural advice">
            <a:extLst>
              <a:ext uri="{FF2B5EF4-FFF2-40B4-BE49-F238E27FC236}">
                <a16:creationId xmlns:a16="http://schemas.microsoft.com/office/drawing/2014/main" id="{5ECE2344-2466-1FF4-C2E4-5C0910EE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4564"/>
            <a:ext cx="1562055" cy="134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91AFF078-AAF8-9953-C59D-0B3CBD9B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022" y="5735637"/>
            <a:ext cx="1852613" cy="93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D8AB91-9146-858F-5454-EF61F9794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581" y="6002077"/>
            <a:ext cx="3817871" cy="68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4400"/>
              <a:buFont typeface="Play"/>
              <a:buNone/>
            </a:pPr>
            <a:r>
              <a:rPr lang="en-GB" dirty="0"/>
              <a:t>Contest Winners</a:t>
            </a:r>
            <a:endParaRPr dirty="0"/>
          </a:p>
        </p:txBody>
      </p:sp>
      <p:sp>
        <p:nvSpPr>
          <p:cNvPr id="181" name="Google Shape;181;p23"/>
          <p:cNvSpPr txBox="1"/>
          <p:nvPr/>
        </p:nvSpPr>
        <p:spPr>
          <a:xfrm>
            <a:off x="7795544" y="2272706"/>
            <a:ext cx="3309991" cy="35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marR="0" lvl="0" indent="-9080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9E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1196462" y="2289579"/>
            <a:ext cx="3601065" cy="537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9E"/>
              </a:buClr>
              <a:buSzPts val="2800"/>
              <a:buFont typeface="Arial"/>
              <a:buNone/>
            </a:pPr>
            <a:endParaRPr sz="2800" b="1" i="1" u="none" strike="noStrike" cap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D9E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D9E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-GB" sz="2400" dirty="0">
                <a:solidFill>
                  <a:schemeClr val="dk1"/>
                </a:solidFill>
              </a:rPr>
              <a:t>Awards will be given across three categories: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 lang="en-GB"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-GB" sz="2400" dirty="0">
                <a:solidFill>
                  <a:schemeClr val="dk1"/>
                </a:solidFill>
              </a:rPr>
              <a:t>1. The team with the most accurate forecast of </a:t>
            </a:r>
            <a:r>
              <a:rPr lang="en-GB" sz="2400" i="1" dirty="0" err="1">
                <a:solidFill>
                  <a:schemeClr val="dk1"/>
                </a:solidFill>
              </a:rPr>
              <a:t>Zymoseptoria</a:t>
            </a:r>
            <a:r>
              <a:rPr lang="en-GB" sz="2400" i="1" dirty="0">
                <a:solidFill>
                  <a:schemeClr val="dk1"/>
                </a:solidFill>
              </a:rPr>
              <a:t> tritici</a:t>
            </a:r>
            <a:r>
              <a:rPr lang="en-GB" sz="2400" dirty="0">
                <a:solidFill>
                  <a:schemeClr val="dk1"/>
                </a:solidFill>
              </a:rPr>
              <a:t>, as measured by Root Mean Squared Error.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 lang="en-GB"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-GB" sz="2400" dirty="0">
                <a:solidFill>
                  <a:schemeClr val="dk1"/>
                </a:solidFill>
              </a:rPr>
              <a:t>2. The team with the most accurate forecast of Yellow rust, as measured by Root Mean Squared Error.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 lang="en-GB"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-GB" sz="2400" dirty="0">
                <a:solidFill>
                  <a:schemeClr val="dk1"/>
                </a:solidFill>
              </a:rPr>
              <a:t>3. The team with the most interesting report.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 lang="en-GB"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-GB" sz="2400" dirty="0">
                <a:solidFill>
                  <a:schemeClr val="dk1"/>
                </a:solidFill>
              </a:rPr>
              <a:t>The winners will be selected by the SPHERE-PPL Team and will be invited to present their forecasts at the next Annual Meeting, with travel covered by the project.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45AA0E46-0B10-90AF-E43E-7CDD00425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82;p8">
            <a:extLst>
              <a:ext uri="{FF2B5EF4-FFF2-40B4-BE49-F238E27FC236}">
                <a16:creationId xmlns:a16="http://schemas.microsoft.com/office/drawing/2014/main" id="{9830A987-254C-CFF9-9247-F56E78B5D4C4}"/>
              </a:ext>
            </a:extLst>
          </p:cNvPr>
          <p:cNvSpPr/>
          <p:nvPr/>
        </p:nvSpPr>
        <p:spPr>
          <a:xfrm>
            <a:off x="838200" y="5075339"/>
            <a:ext cx="3785616" cy="80296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" name="Google Shape;189;p24">
            <a:extLst>
              <a:ext uri="{FF2B5EF4-FFF2-40B4-BE49-F238E27FC236}">
                <a16:creationId xmlns:a16="http://schemas.microsoft.com/office/drawing/2014/main" id="{3643E831-9251-2080-98AC-51AF4629D8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4400"/>
              <a:buFont typeface="Play"/>
              <a:buNone/>
            </a:pPr>
            <a:r>
              <a:rPr lang="en-GB"/>
              <a:t>Contest Timeline</a:t>
            </a:r>
            <a:endParaRPr/>
          </a:p>
        </p:txBody>
      </p:sp>
      <p:grpSp>
        <p:nvGrpSpPr>
          <p:cNvPr id="3" name="Google Shape;167;p8">
            <a:extLst>
              <a:ext uri="{FF2B5EF4-FFF2-40B4-BE49-F238E27FC236}">
                <a16:creationId xmlns:a16="http://schemas.microsoft.com/office/drawing/2014/main" id="{158B0128-3EED-E23F-D99C-FCCFB595A66E}"/>
              </a:ext>
            </a:extLst>
          </p:cNvPr>
          <p:cNvGrpSpPr/>
          <p:nvPr/>
        </p:nvGrpSpPr>
        <p:grpSpPr>
          <a:xfrm>
            <a:off x="838200" y="1743018"/>
            <a:ext cx="10515599" cy="3332321"/>
            <a:chOff x="0" y="2177"/>
            <a:chExt cx="10515599" cy="4346982"/>
          </a:xfrm>
        </p:grpSpPr>
        <p:sp>
          <p:nvSpPr>
            <p:cNvPr id="4" name="Google Shape;168;p8">
              <a:extLst>
                <a:ext uri="{FF2B5EF4-FFF2-40B4-BE49-F238E27FC236}">
                  <a16:creationId xmlns:a16="http://schemas.microsoft.com/office/drawing/2014/main" id="{429E1AF4-E5B7-40CD-833E-3E6A5983805F}"/>
                </a:ext>
              </a:extLst>
            </p:cNvPr>
            <p:cNvSpPr/>
            <p:nvPr/>
          </p:nvSpPr>
          <p:spPr>
            <a:xfrm rot="5400000">
              <a:off x="6731621" y="-2839081"/>
              <a:ext cx="837972" cy="672998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EE3C8">
                <a:alpha val="89803"/>
              </a:srgbClr>
            </a:solidFill>
            <a:ln w="19050" cap="flat" cmpd="sng">
              <a:solidFill>
                <a:srgbClr val="FEE3C8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69;p8">
              <a:extLst>
                <a:ext uri="{FF2B5EF4-FFF2-40B4-BE49-F238E27FC236}">
                  <a16:creationId xmlns:a16="http://schemas.microsoft.com/office/drawing/2014/main" id="{C8869E8A-CF58-E92F-B28A-EC0C5CE92105}"/>
                </a:ext>
              </a:extLst>
            </p:cNvPr>
            <p:cNvSpPr txBox="1"/>
            <p:nvPr/>
          </p:nvSpPr>
          <p:spPr>
            <a:xfrm>
              <a:off x="3785615" y="147831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43800" rIns="87625" bIns="438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Char char="•"/>
              </a:pPr>
              <a:r>
                <a:rPr lang="en-GB" sz="23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Competition launch, including the release of the development dataset. </a:t>
              </a:r>
              <a:endParaRPr dirty="0"/>
            </a:p>
          </p:txBody>
        </p:sp>
        <p:sp>
          <p:nvSpPr>
            <p:cNvPr id="6" name="Google Shape;170;p8">
              <a:extLst>
                <a:ext uri="{FF2B5EF4-FFF2-40B4-BE49-F238E27FC236}">
                  <a16:creationId xmlns:a16="http://schemas.microsoft.com/office/drawing/2014/main" id="{99120E9A-2E90-30FD-6689-59C8561F8D97}"/>
                </a:ext>
              </a:extLst>
            </p:cNvPr>
            <p:cNvSpPr/>
            <p:nvPr/>
          </p:nvSpPr>
          <p:spPr>
            <a:xfrm>
              <a:off x="0" y="2177"/>
              <a:ext cx="3785616" cy="1047465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1;p8">
              <a:extLst>
                <a:ext uri="{FF2B5EF4-FFF2-40B4-BE49-F238E27FC236}">
                  <a16:creationId xmlns:a16="http://schemas.microsoft.com/office/drawing/2014/main" id="{8C908DC9-83B6-10E2-FB79-A1323F68AC2A}"/>
                </a:ext>
              </a:extLst>
            </p:cNvPr>
            <p:cNvSpPr txBox="1"/>
            <p:nvPr/>
          </p:nvSpPr>
          <p:spPr>
            <a:xfrm>
              <a:off x="51133" y="53310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55225" rIns="110475" bIns="5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Arial"/>
                <a:buNone/>
              </a:pPr>
              <a:r>
                <a:rPr lang="en-GB" sz="2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r>
                <a:rPr lang="en-GB" sz="2900" baseline="30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lang="en-GB" sz="2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June 2026</a:t>
              </a:r>
              <a:endParaRPr dirty="0"/>
            </a:p>
          </p:txBody>
        </p:sp>
        <p:sp>
          <p:nvSpPr>
            <p:cNvPr id="8" name="Google Shape;172;p8">
              <a:extLst>
                <a:ext uri="{FF2B5EF4-FFF2-40B4-BE49-F238E27FC236}">
                  <a16:creationId xmlns:a16="http://schemas.microsoft.com/office/drawing/2014/main" id="{C1D5DAA8-DBC5-2100-8243-BECA26510B2F}"/>
                </a:ext>
              </a:extLst>
            </p:cNvPr>
            <p:cNvSpPr/>
            <p:nvPr/>
          </p:nvSpPr>
          <p:spPr>
            <a:xfrm rot="5400000">
              <a:off x="6731621" y="-1739242"/>
              <a:ext cx="837972" cy="672998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AE7D2">
                <a:alpha val="89803"/>
              </a:srgbClr>
            </a:solidFill>
            <a:ln w="19050" cap="flat" cmpd="sng">
              <a:solidFill>
                <a:srgbClr val="CAE7D2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;p8">
              <a:extLst>
                <a:ext uri="{FF2B5EF4-FFF2-40B4-BE49-F238E27FC236}">
                  <a16:creationId xmlns:a16="http://schemas.microsoft.com/office/drawing/2014/main" id="{F8F16F46-D0DE-F93E-59C7-A5ED5D72E945}"/>
                </a:ext>
              </a:extLst>
            </p:cNvPr>
            <p:cNvSpPr txBox="1"/>
            <p:nvPr/>
          </p:nvSpPr>
          <p:spPr>
            <a:xfrm>
              <a:off x="3785615" y="1247670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43800" rIns="87625" bIns="438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Char char="•"/>
              </a:pPr>
              <a:r>
                <a:rPr lang="en-GB" sz="23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Deadline for competitors to submit their final algorithms </a:t>
              </a:r>
              <a:endParaRPr sz="2300" dirty="0">
                <a:latin typeface="+mn-lt"/>
              </a:endParaRPr>
            </a:p>
          </p:txBody>
        </p:sp>
        <p:sp>
          <p:nvSpPr>
            <p:cNvPr id="10" name="Google Shape;174;p8">
              <a:extLst>
                <a:ext uri="{FF2B5EF4-FFF2-40B4-BE49-F238E27FC236}">
                  <a16:creationId xmlns:a16="http://schemas.microsoft.com/office/drawing/2014/main" id="{D2DFA9A7-B20D-BC95-EC3C-DAED3E2BC581}"/>
                </a:ext>
              </a:extLst>
            </p:cNvPr>
            <p:cNvSpPr/>
            <p:nvPr/>
          </p:nvSpPr>
          <p:spPr>
            <a:xfrm>
              <a:off x="0" y="1102016"/>
              <a:ext cx="3785616" cy="1047465"/>
            </a:xfrm>
            <a:prstGeom prst="roundRect">
              <a:avLst>
                <a:gd name="adj" fmla="val 16667"/>
              </a:avLst>
            </a:prstGeom>
            <a:solidFill>
              <a:srgbClr val="00BB6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5;p8">
              <a:extLst>
                <a:ext uri="{FF2B5EF4-FFF2-40B4-BE49-F238E27FC236}">
                  <a16:creationId xmlns:a16="http://schemas.microsoft.com/office/drawing/2014/main" id="{96CE84FF-8C93-D721-3B5F-1E5277AD2443}"/>
                </a:ext>
              </a:extLst>
            </p:cNvPr>
            <p:cNvSpPr txBox="1"/>
            <p:nvPr/>
          </p:nvSpPr>
          <p:spPr>
            <a:xfrm>
              <a:off x="51133" y="1153149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55225" rIns="110475" bIns="5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Arial"/>
                <a:buNone/>
              </a:pPr>
              <a:r>
                <a:rPr lang="en-GB" sz="2900" dirty="0">
                  <a:solidFill>
                    <a:schemeClr val="lt1"/>
                  </a:solidFill>
                </a:rPr>
                <a:t>6</a:t>
              </a:r>
              <a:r>
                <a:rPr lang="en-GB" sz="2900" baseline="30000" dirty="0">
                  <a:solidFill>
                    <a:schemeClr val="lt1"/>
                  </a:solidFill>
                </a:rPr>
                <a:t>th</a:t>
              </a:r>
              <a:r>
                <a:rPr lang="en-GB" sz="2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September 2026</a:t>
              </a:r>
              <a:endParaRPr dirty="0"/>
            </a:p>
          </p:txBody>
        </p:sp>
        <p:sp>
          <p:nvSpPr>
            <p:cNvPr id="12" name="Google Shape;176;p8">
              <a:extLst>
                <a:ext uri="{FF2B5EF4-FFF2-40B4-BE49-F238E27FC236}">
                  <a16:creationId xmlns:a16="http://schemas.microsoft.com/office/drawing/2014/main" id="{93EA4CFC-002D-81CD-DC98-94A6AFD0D030}"/>
                </a:ext>
              </a:extLst>
            </p:cNvPr>
            <p:cNvSpPr/>
            <p:nvPr/>
          </p:nvSpPr>
          <p:spPr>
            <a:xfrm rot="5400000">
              <a:off x="6731621" y="-639403"/>
              <a:ext cx="837972" cy="672998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ACFDE">
                <a:alpha val="89803"/>
              </a:srgbClr>
            </a:solidFill>
            <a:ln w="19050" cap="flat" cmpd="sng">
              <a:solidFill>
                <a:srgbClr val="CACFDE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7;p8">
              <a:extLst>
                <a:ext uri="{FF2B5EF4-FFF2-40B4-BE49-F238E27FC236}">
                  <a16:creationId xmlns:a16="http://schemas.microsoft.com/office/drawing/2014/main" id="{B0AB4D38-69FE-EA48-4367-C89F134F4000}"/>
                </a:ext>
              </a:extLst>
            </p:cNvPr>
            <p:cNvSpPr txBox="1"/>
            <p:nvPr/>
          </p:nvSpPr>
          <p:spPr>
            <a:xfrm>
              <a:off x="3785615" y="2347509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43800" rIns="87625" bIns="438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Char char="•"/>
              </a:pPr>
              <a:r>
                <a:rPr lang="en-GB" sz="23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 assessment dataset is released </a:t>
              </a:r>
              <a:endParaRPr dirty="0"/>
            </a:p>
          </p:txBody>
        </p:sp>
        <p:sp>
          <p:nvSpPr>
            <p:cNvPr id="14" name="Google Shape;178;p8">
              <a:extLst>
                <a:ext uri="{FF2B5EF4-FFF2-40B4-BE49-F238E27FC236}">
                  <a16:creationId xmlns:a16="http://schemas.microsoft.com/office/drawing/2014/main" id="{AE074312-6AE6-2A0F-9AE7-707DEAE1C742}"/>
                </a:ext>
              </a:extLst>
            </p:cNvPr>
            <p:cNvSpPr/>
            <p:nvPr/>
          </p:nvSpPr>
          <p:spPr>
            <a:xfrm>
              <a:off x="0" y="2201855"/>
              <a:ext cx="3785616" cy="1047465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9;p8">
              <a:extLst>
                <a:ext uri="{FF2B5EF4-FFF2-40B4-BE49-F238E27FC236}">
                  <a16:creationId xmlns:a16="http://schemas.microsoft.com/office/drawing/2014/main" id="{317378F8-0023-EE05-3EBE-008B56A47AD3}"/>
                </a:ext>
              </a:extLst>
            </p:cNvPr>
            <p:cNvSpPr txBox="1"/>
            <p:nvPr/>
          </p:nvSpPr>
          <p:spPr>
            <a:xfrm>
              <a:off x="51133" y="2252988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55225" rIns="110475" bIns="5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Arial"/>
                <a:buNone/>
              </a:pPr>
              <a:r>
                <a:rPr lang="en-GB" sz="2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14</a:t>
              </a:r>
              <a:r>
                <a:rPr lang="en-GB" sz="2900" baseline="30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lang="en-GB" sz="2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September 2026</a:t>
              </a:r>
              <a:endParaRPr dirty="0"/>
            </a:p>
          </p:txBody>
        </p:sp>
        <p:sp>
          <p:nvSpPr>
            <p:cNvPr id="16" name="Google Shape;180;p8">
              <a:extLst>
                <a:ext uri="{FF2B5EF4-FFF2-40B4-BE49-F238E27FC236}">
                  <a16:creationId xmlns:a16="http://schemas.microsoft.com/office/drawing/2014/main" id="{241CA91C-988B-B1FC-2C1B-E645D74700FA}"/>
                </a:ext>
              </a:extLst>
            </p:cNvPr>
            <p:cNvSpPr/>
            <p:nvPr/>
          </p:nvSpPr>
          <p:spPr>
            <a:xfrm rot="5400000">
              <a:off x="6731621" y="460435"/>
              <a:ext cx="837972" cy="672998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DFCADB">
                <a:alpha val="89803"/>
              </a:srgbClr>
            </a:solidFill>
            <a:ln w="19050" cap="flat" cmpd="sng">
              <a:solidFill>
                <a:srgbClr val="DFCAD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1;p8">
              <a:extLst>
                <a:ext uri="{FF2B5EF4-FFF2-40B4-BE49-F238E27FC236}">
                  <a16:creationId xmlns:a16="http://schemas.microsoft.com/office/drawing/2014/main" id="{D0CC091F-8740-75E9-FBBD-C7FF7CD33161}"/>
                </a:ext>
              </a:extLst>
            </p:cNvPr>
            <p:cNvSpPr txBox="1"/>
            <p:nvPr/>
          </p:nvSpPr>
          <p:spPr>
            <a:xfrm>
              <a:off x="3785615" y="3447347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43800" rIns="87625" bIns="438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Char char="•"/>
              </a:pPr>
              <a:r>
                <a:rPr lang="en-GB" sz="23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Deadline for competitors to submit their forecasts.</a:t>
              </a:r>
              <a:r>
                <a:rPr lang="en-GB" sz="2300" dirty="0">
                  <a:effectLst/>
                  <a:latin typeface="+mn-lt"/>
                </a:rPr>
                <a:t> </a:t>
              </a:r>
              <a:endParaRPr sz="2300" dirty="0">
                <a:latin typeface="+mn-lt"/>
              </a:endParaRPr>
            </a:p>
          </p:txBody>
        </p:sp>
        <p:sp>
          <p:nvSpPr>
            <p:cNvPr id="18" name="Google Shape;182;p8">
              <a:extLst>
                <a:ext uri="{FF2B5EF4-FFF2-40B4-BE49-F238E27FC236}">
                  <a16:creationId xmlns:a16="http://schemas.microsoft.com/office/drawing/2014/main" id="{83FBBBFF-179B-EA6B-8448-E2A1AABDC362}"/>
                </a:ext>
              </a:extLst>
            </p:cNvPr>
            <p:cNvSpPr/>
            <p:nvPr/>
          </p:nvSpPr>
          <p:spPr>
            <a:xfrm>
              <a:off x="0" y="3301694"/>
              <a:ext cx="3785616" cy="1047465"/>
            </a:xfrm>
            <a:prstGeom prst="roundRect">
              <a:avLst>
                <a:gd name="adj" fmla="val 16667"/>
              </a:avLst>
            </a:prstGeom>
            <a:solidFill>
              <a:srgbClr val="A0289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3;p8">
              <a:extLst>
                <a:ext uri="{FF2B5EF4-FFF2-40B4-BE49-F238E27FC236}">
                  <a16:creationId xmlns:a16="http://schemas.microsoft.com/office/drawing/2014/main" id="{DA990609-4F08-0535-C0ED-21D35C3A84F7}"/>
                </a:ext>
              </a:extLst>
            </p:cNvPr>
            <p:cNvSpPr txBox="1"/>
            <p:nvPr/>
          </p:nvSpPr>
          <p:spPr>
            <a:xfrm>
              <a:off x="51133" y="3352827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55225" rIns="110475" bIns="5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Arial"/>
                <a:buNone/>
              </a:pPr>
              <a:r>
                <a:rPr lang="en-GB" sz="2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28</a:t>
              </a:r>
              <a:r>
                <a:rPr lang="en-GB" sz="2900" baseline="300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lang="en-GB" sz="29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September 2026</a:t>
              </a:r>
              <a:endParaRPr dirty="0"/>
            </a:p>
          </p:txBody>
        </p:sp>
      </p:grpSp>
      <p:sp>
        <p:nvSpPr>
          <p:cNvPr id="20" name="Google Shape;181;p8">
            <a:extLst>
              <a:ext uri="{FF2B5EF4-FFF2-40B4-BE49-F238E27FC236}">
                <a16:creationId xmlns:a16="http://schemas.microsoft.com/office/drawing/2014/main" id="{9582AD59-EF00-0471-68F4-028E656BA6BC}"/>
              </a:ext>
            </a:extLst>
          </p:cNvPr>
          <p:cNvSpPr txBox="1"/>
          <p:nvPr/>
        </p:nvSpPr>
        <p:spPr>
          <a:xfrm>
            <a:off x="4572682" y="5148822"/>
            <a:ext cx="6689078" cy="579659"/>
          </a:xfrm>
          <a:prstGeom prst="rect">
            <a:avLst/>
          </a:prstGeom>
          <a:solidFill>
            <a:schemeClr val="accent1">
              <a:alpha val="28372"/>
            </a:schemeClr>
          </a:solidFill>
          <a:ln>
            <a:noFill/>
          </a:ln>
        </p:spPr>
        <p:txBody>
          <a:bodyPr spcFirstLastPara="1" wrap="square" lIns="87625" tIns="43800" rIns="87625" bIns="43800" anchor="ctr" anchorCtr="0">
            <a:noAutofit/>
          </a:bodyPr>
          <a:lstStyle/>
          <a:p>
            <a:pPr marL="2286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GB" sz="23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Winners announced</a:t>
            </a:r>
            <a:endParaRPr sz="2300" dirty="0">
              <a:latin typeface="+mn-lt"/>
            </a:endParaRPr>
          </a:p>
        </p:txBody>
      </p:sp>
      <p:sp>
        <p:nvSpPr>
          <p:cNvPr id="21" name="Google Shape;183;p8">
            <a:extLst>
              <a:ext uri="{FF2B5EF4-FFF2-40B4-BE49-F238E27FC236}">
                <a16:creationId xmlns:a16="http://schemas.microsoft.com/office/drawing/2014/main" id="{4A395B99-1136-3AAF-9EF5-27F370289339}"/>
              </a:ext>
            </a:extLst>
          </p:cNvPr>
          <p:cNvSpPr txBox="1"/>
          <p:nvPr/>
        </p:nvSpPr>
        <p:spPr>
          <a:xfrm>
            <a:off x="838200" y="5123249"/>
            <a:ext cx="3683350" cy="724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475" tIns="55225" rIns="110475" bIns="552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None/>
            </a:pPr>
            <a:r>
              <a:rPr lang="en-GB" sz="2900" dirty="0">
                <a:solidFill>
                  <a:schemeClr val="bg1"/>
                </a:solidFill>
              </a:rPr>
              <a:t>16</a:t>
            </a:r>
            <a:r>
              <a:rPr lang="en-GB" sz="2900" baseline="30000" dirty="0">
                <a:solidFill>
                  <a:schemeClr val="bg1"/>
                </a:solidFill>
              </a:rPr>
              <a:t>th</a:t>
            </a:r>
            <a:r>
              <a:rPr lang="en-GB" sz="2900" dirty="0">
                <a:solidFill>
                  <a:schemeClr val="bg1"/>
                </a:solidFill>
              </a:rPr>
              <a:t> October 2026</a:t>
            </a:r>
            <a:endParaRPr sz="2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57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4400"/>
              <a:buFont typeface="Play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Communication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2363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dirty="0"/>
              <a:t>We have a SPHERE-PPL </a:t>
            </a:r>
            <a:r>
              <a:rPr lang="en-GB" dirty="0" err="1"/>
              <a:t>Zulip</a:t>
            </a:r>
            <a:r>
              <a:rPr lang="en-GB" dirty="0"/>
              <a:t> group (akin to Teams or Slack) where we will be available to answer questions and interact with the community.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GB" dirty="0"/>
              <a:t>Please also use it for communicating within your own teams!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GB" u="sng" dirty="0">
                <a:solidFill>
                  <a:srgbClr val="00BB6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Join Here</a:t>
            </a:r>
            <a:endParaRPr dirty="0">
              <a:solidFill>
                <a:srgbClr val="00BB64"/>
              </a:solidFill>
            </a:endParaRPr>
          </a:p>
        </p:txBody>
      </p:sp>
      <p:pic>
        <p:nvPicPr>
          <p:cNvPr id="215" name="Google Shape;215;p25" descr="Zulip 2.0: Open source threaded team chat : r/programmin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584707" y="2464927"/>
            <a:ext cx="4202229" cy="1928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4400"/>
              <a:buFont typeface="Play"/>
              <a:buNone/>
            </a:pPr>
            <a:r>
              <a:rPr lang="en-GB"/>
              <a:t>Getting Started</a:t>
            </a:r>
            <a:endParaRPr/>
          </a:p>
        </p:txBody>
      </p:sp>
      <p:sp>
        <p:nvSpPr>
          <p:cNvPr id="221" name="Google Shape;22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12384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Main Link: </a:t>
            </a:r>
            <a:r>
              <a:rPr lang="en-GB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https://github.com/SPHERE-PPL/ADAS-pest-forecasting</a:t>
            </a:r>
            <a:endParaRPr lang="en-GB" dirty="0">
              <a:solidFill>
                <a:srgbClr val="92D05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GB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Resources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GB" u="sng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Overview &amp; Quick-Start Videos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GB" u="sng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Example Contest – Mpox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6000"/>
              <a:buFont typeface="Play"/>
              <a:buNone/>
            </a:pPr>
            <a:r>
              <a:rPr lang="en-GB" dirty="0"/>
              <a:t>Thanks For Joining!</a:t>
            </a:r>
            <a:endParaRPr dirty="0"/>
          </a:p>
        </p:txBody>
      </p:sp>
      <p:sp>
        <p:nvSpPr>
          <p:cNvPr id="228" name="Google Shape;228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Get more information at our website: </a:t>
            </a:r>
            <a:r>
              <a:rPr lang="en-GB" u="sng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www.sphere-ppl.org</a:t>
            </a:r>
            <a:endParaRPr dirty="0">
              <a:solidFill>
                <a:schemeClr val="accent3"/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dirty="0">
                <a:solidFill>
                  <a:schemeClr val="dk1"/>
                </a:solidFill>
              </a:rPr>
              <a:t>Email us at: </a:t>
            </a:r>
            <a:r>
              <a:rPr lang="en-GB" u="sng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info@sphere-ppl.org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4400"/>
              <a:buFont typeface="Play"/>
              <a:buNone/>
            </a:pPr>
            <a:r>
              <a:rPr lang="en-GB"/>
              <a:t>Outline</a:t>
            </a:r>
            <a:endParaRPr/>
          </a:p>
        </p:txBody>
      </p:sp>
      <p:grpSp>
        <p:nvGrpSpPr>
          <p:cNvPr id="110" name="Google Shape;110;p16"/>
          <p:cNvGrpSpPr/>
          <p:nvPr/>
        </p:nvGrpSpPr>
        <p:grpSpPr>
          <a:xfrm>
            <a:off x="2297258" y="1693277"/>
            <a:ext cx="7597483" cy="4349570"/>
            <a:chOff x="1459058" y="883"/>
            <a:chExt cx="7597483" cy="4349570"/>
          </a:xfrm>
        </p:grpSpPr>
        <p:sp>
          <p:nvSpPr>
            <p:cNvPr id="111" name="Google Shape;111;p16"/>
            <p:cNvSpPr/>
            <p:nvPr/>
          </p:nvSpPr>
          <p:spPr>
            <a:xfrm rot="10800000">
              <a:off x="2063667" y="883"/>
              <a:ext cx="6992874" cy="1209216"/>
            </a:xfrm>
            <a:prstGeom prst="homePlate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6"/>
            <p:cNvSpPr txBox="1"/>
            <p:nvPr/>
          </p:nvSpPr>
          <p:spPr>
            <a:xfrm>
              <a:off x="2365971" y="883"/>
              <a:ext cx="6690570" cy="1209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25" tIns="125725" rIns="234675" bIns="125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Arial"/>
                <a:buNone/>
              </a:pPr>
              <a:r>
                <a:rPr lang="en-GB" sz="3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Introduction from SPHERE-PPL Team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1459058" y="883"/>
              <a:ext cx="1209216" cy="1209216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24999" r="-24999"/>
              </a:stretch>
            </a:blip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6"/>
            <p:cNvSpPr/>
            <p:nvPr/>
          </p:nvSpPr>
          <p:spPr>
            <a:xfrm rot="10800000">
              <a:off x="2063667" y="1571060"/>
              <a:ext cx="6992874" cy="1209216"/>
            </a:xfrm>
            <a:prstGeom prst="homePlate">
              <a:avLst>
                <a:gd name="adj" fmla="val 50000"/>
              </a:avLst>
            </a:prstGeom>
            <a:solidFill>
              <a:srgbClr val="00BB6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6"/>
            <p:cNvSpPr txBox="1"/>
            <p:nvPr/>
          </p:nvSpPr>
          <p:spPr>
            <a:xfrm>
              <a:off x="2365971" y="1571060"/>
              <a:ext cx="6690570" cy="1209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25" tIns="125725" rIns="234675" bIns="125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Arial"/>
                <a:buNone/>
              </a:pPr>
              <a:r>
                <a:rPr lang="en-GB" sz="3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Contest, Timeline &amp; Communication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1459058" y="1571060"/>
              <a:ext cx="1209216" cy="1209216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24999" r="-24999"/>
              </a:stretch>
            </a:blip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6"/>
            <p:cNvSpPr/>
            <p:nvPr/>
          </p:nvSpPr>
          <p:spPr>
            <a:xfrm rot="10800000">
              <a:off x="2063667" y="3141237"/>
              <a:ext cx="6992874" cy="1209216"/>
            </a:xfrm>
            <a:prstGeom prst="homePlate">
              <a:avLst>
                <a:gd name="adj" fmla="val 50000"/>
              </a:avLst>
            </a:prstGeom>
            <a:solidFill>
              <a:schemeClr val="accent4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6"/>
            <p:cNvSpPr txBox="1"/>
            <p:nvPr/>
          </p:nvSpPr>
          <p:spPr>
            <a:xfrm>
              <a:off x="2365971" y="3141237"/>
              <a:ext cx="6690570" cy="1209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25" tIns="125725" rIns="234675" bIns="125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Arial"/>
                <a:buNone/>
              </a:pPr>
              <a:r>
                <a:rPr lang="en-GB" sz="3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Getting Started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1459058" y="3141237"/>
              <a:ext cx="1209216" cy="1209216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24000" r="-24000"/>
              </a:stretch>
            </a:blip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1800"/>
              <a:buNone/>
            </a:pPr>
            <a:r>
              <a:rPr lang="en-GB"/>
              <a:t>What is SPHERE-PPL doing?</a:t>
            </a:r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43525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Contests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Training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Networking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Research</a:t>
            </a:r>
            <a:endParaRPr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5926966" y="1407271"/>
            <a:ext cx="4746896" cy="2359995"/>
            <a:chOff x="5926966" y="1407271"/>
            <a:chExt cx="4746896" cy="2359995"/>
          </a:xfrm>
        </p:grpSpPr>
        <p:pic>
          <p:nvPicPr>
            <p:cNvPr id="127" name="Google Shape;127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26966" y="1407271"/>
              <a:ext cx="2375207" cy="15830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63630" y="1407271"/>
              <a:ext cx="2110232" cy="15830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46757" y="2990356"/>
              <a:ext cx="3310832" cy="7769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0" name="Google Shape;13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03763" y="4127438"/>
            <a:ext cx="3939390" cy="221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2550" y="4102339"/>
            <a:ext cx="3571250" cy="251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1800"/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052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685800" indent="-457200">
              <a:lnSpc>
                <a:spcPct val="120000"/>
              </a:lnSpc>
            </a:pPr>
            <a:r>
              <a:rPr lang="en-GB" dirty="0" err="1"/>
              <a:t>Zymoseptoria</a:t>
            </a:r>
            <a:r>
              <a:rPr lang="en-GB" dirty="0"/>
              <a:t> tritici and yellow rust reduce green leaf area, limiting photosynthesis and ultimately lowering both yield and grain quality</a:t>
            </a:r>
          </a:p>
          <a:p>
            <a:pPr marL="685800" indent="-457200">
              <a:lnSpc>
                <a:spcPct val="120000"/>
              </a:lnSpc>
            </a:pPr>
            <a:r>
              <a:rPr lang="en-GB" dirty="0"/>
              <a:t>Estimated to cost the agricultural industry up to £250million annually through yield losses and fungicide expenditure</a:t>
            </a:r>
          </a:p>
          <a:p>
            <a:pPr marL="685800" indent="-457200">
              <a:lnSpc>
                <a:spcPct val="120000"/>
              </a:lnSpc>
            </a:pPr>
            <a:r>
              <a:rPr lang="en-GB" dirty="0"/>
              <a:t>In severe cases, yield losses can reach up to 50%</a:t>
            </a:r>
          </a:p>
        </p:txBody>
      </p:sp>
      <p:sp>
        <p:nvSpPr>
          <p:cNvPr id="150" name="Google Shape;15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514"/>
              <a:buNone/>
            </a:pPr>
            <a:r>
              <a:rPr lang="en-GB" sz="900"/>
              <a:t>Spatial, Health &amp; Environmental Research using Probabilistic Programming Languages</a:t>
            </a:r>
            <a:endParaRPr/>
          </a:p>
        </p:txBody>
      </p:sp>
      <p:pic>
        <p:nvPicPr>
          <p:cNvPr id="1026" name="Picture 2" descr="Inspecting septoria tritici symptoms on wheat leaves in July">
            <a:extLst>
              <a:ext uri="{FF2B5EF4-FFF2-40B4-BE49-F238E27FC236}">
                <a16:creationId xmlns:a16="http://schemas.microsoft.com/office/drawing/2014/main" id="{6C888E67-B20E-A55B-8FA8-AF2622C59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675" y="3757425"/>
            <a:ext cx="3768711" cy="215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eat">
            <a:extLst>
              <a:ext uri="{FF2B5EF4-FFF2-40B4-BE49-F238E27FC236}">
                <a16:creationId xmlns:a16="http://schemas.microsoft.com/office/drawing/2014/main" id="{4973BA36-F5DA-6951-4A65-45BCDCA69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806" y="1026562"/>
            <a:ext cx="4152580" cy="21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05DA0121-E735-9DA3-713F-06EBEE8D9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>
            <a:extLst>
              <a:ext uri="{FF2B5EF4-FFF2-40B4-BE49-F238E27FC236}">
                <a16:creationId xmlns:a16="http://schemas.microsoft.com/office/drawing/2014/main" id="{06D4EE60-D55A-E514-BB0A-B51BFC60583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514"/>
              <a:buNone/>
            </a:pPr>
            <a:r>
              <a:rPr lang="en-GB" sz="900"/>
              <a:t>Spatial, Health &amp; Environmental Research using Probabilistic Programming Languages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A463C-0CB8-BDE7-941C-437B2B129A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" y="1625600"/>
            <a:ext cx="6027280" cy="406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F91D75-D039-5527-3F80-956D5A9008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25600"/>
            <a:ext cx="6024878" cy="4065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70434D-B112-C8D9-5859-836115B56C6E}"/>
              </a:ext>
            </a:extLst>
          </p:cNvPr>
          <p:cNvSpPr txBox="1"/>
          <p:nvPr/>
        </p:nvSpPr>
        <p:spPr>
          <a:xfrm>
            <a:off x="941399" y="1675024"/>
            <a:ext cx="367280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</a:t>
            </a:r>
            <a:r>
              <a:rPr lang="en-GB" b="1" dirty="0" err="1">
                <a:solidFill>
                  <a:schemeClr val="tx1"/>
                </a:solidFill>
              </a:rPr>
              <a:t>eptoria</a:t>
            </a:r>
            <a:r>
              <a:rPr lang="en-GB" b="1" dirty="0">
                <a:solidFill>
                  <a:schemeClr val="tx1"/>
                </a:solidFill>
              </a:rPr>
              <a:t> leaf blotch (</a:t>
            </a:r>
            <a:r>
              <a:rPr lang="en-GB" b="1" i="1" dirty="0" err="1">
                <a:solidFill>
                  <a:schemeClr val="tx1"/>
                </a:solidFill>
              </a:rPr>
              <a:t>Zymoseptoria</a:t>
            </a:r>
            <a:r>
              <a:rPr lang="en-GB" b="1" i="1" dirty="0">
                <a:solidFill>
                  <a:schemeClr val="tx1"/>
                </a:solidFill>
              </a:rPr>
              <a:t> tritici</a:t>
            </a:r>
            <a:r>
              <a:rPr lang="en-GB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94E39A-3537-DC30-0A79-A41101F862F4}"/>
              </a:ext>
            </a:extLst>
          </p:cNvPr>
          <p:cNvSpPr txBox="1"/>
          <p:nvPr/>
        </p:nvSpPr>
        <p:spPr>
          <a:xfrm>
            <a:off x="8110048" y="1675024"/>
            <a:ext cx="12682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H</a:t>
            </a:r>
            <a:r>
              <a:rPr lang="en-GB" b="1" dirty="0" err="1">
                <a:solidFill>
                  <a:schemeClr val="tx1"/>
                </a:solidFill>
              </a:rPr>
              <a:t>ealthy</a:t>
            </a:r>
            <a:r>
              <a:rPr lang="en-GB" b="1" dirty="0">
                <a:solidFill>
                  <a:schemeClr val="tx1"/>
                </a:solidFill>
              </a:rPr>
              <a:t> crop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C9074E-04BE-271A-5432-6AA927E5A35C}"/>
              </a:ext>
            </a:extLst>
          </p:cNvPr>
          <p:cNvSpPr txBox="1"/>
          <p:nvPr/>
        </p:nvSpPr>
        <p:spPr>
          <a:xfrm>
            <a:off x="1701800" y="5741755"/>
            <a:ext cx="878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Healthy and diseased plots in a field trial, Herefordshire, June 2019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69560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AA51DE18-2730-7BAB-415B-289E518BA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>
            <a:extLst>
              <a:ext uri="{FF2B5EF4-FFF2-40B4-BE49-F238E27FC236}">
                <a16:creationId xmlns:a16="http://schemas.microsoft.com/office/drawing/2014/main" id="{02BE4C8F-BF42-D244-5313-D5BDD11299C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514"/>
              <a:buNone/>
            </a:pPr>
            <a:r>
              <a:rPr lang="en-GB" sz="900"/>
              <a:t>Spatial, Health &amp; Environmental Research using Probabilistic Programming Languages</a:t>
            </a: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F7F8E0-9DA6-F490-254B-5498E0E53FDA}"/>
              </a:ext>
            </a:extLst>
          </p:cNvPr>
          <p:cNvGrpSpPr/>
          <p:nvPr/>
        </p:nvGrpSpPr>
        <p:grpSpPr>
          <a:xfrm>
            <a:off x="3091334" y="1176283"/>
            <a:ext cx="6009331" cy="4505434"/>
            <a:chOff x="3091334" y="1176283"/>
            <a:chExt cx="6009331" cy="4505434"/>
          </a:xfrm>
        </p:grpSpPr>
        <p:pic>
          <p:nvPicPr>
            <p:cNvPr id="2052" name="Picture 4" descr="Yellow rust visible in winter wheat variety">
              <a:extLst>
                <a:ext uri="{FF2B5EF4-FFF2-40B4-BE49-F238E27FC236}">
                  <a16:creationId xmlns:a16="http://schemas.microsoft.com/office/drawing/2014/main" id="{BC4E7EE4-5DD7-F314-BAB0-89B293A32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1334" y="1176283"/>
              <a:ext cx="6009331" cy="4505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3548D74-16CD-E792-733F-8E7DB5683C69}"/>
                </a:ext>
              </a:extLst>
            </p:cNvPr>
            <p:cNvSpPr txBox="1"/>
            <p:nvPr/>
          </p:nvSpPr>
          <p:spPr>
            <a:xfrm>
              <a:off x="3091334" y="1176283"/>
              <a:ext cx="11400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tx1"/>
                  </a:solidFill>
                </a:rPr>
                <a:t>Yellow rust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9631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1800"/>
              <a:buNone/>
            </a:pPr>
            <a:r>
              <a:rPr lang="en-GB" dirty="0"/>
              <a:t>Data</a:t>
            </a:r>
            <a:endParaRPr dirty="0"/>
          </a:p>
        </p:txBody>
      </p:sp>
      <p:sp>
        <p:nvSpPr>
          <p:cNvPr id="158" name="Google Shape;158;p20"/>
          <p:cNvSpPr txBox="1">
            <a:spLocks noGrp="1"/>
          </p:cNvSpPr>
          <p:nvPr>
            <p:ph type="body" idx="1"/>
          </p:nvPr>
        </p:nvSpPr>
        <p:spPr>
          <a:xfrm>
            <a:off x="838198" y="1646100"/>
            <a:ext cx="4906386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 sz="2400" dirty="0"/>
              <a:t>Outcome variable: </a:t>
            </a:r>
          </a:p>
          <a:p>
            <a:pPr lvl="1">
              <a:spcBef>
                <a:spcPts val="1000"/>
              </a:spcBef>
              <a:buChar char="•"/>
            </a:pPr>
            <a:r>
              <a:rPr lang="en-GB" sz="2000" i="1" dirty="0" err="1"/>
              <a:t>Zymoseptoria</a:t>
            </a:r>
            <a:r>
              <a:rPr lang="en-GB" sz="2000" i="1" dirty="0"/>
              <a:t> tritici </a:t>
            </a:r>
            <a:r>
              <a:rPr lang="en-GB" sz="2000" dirty="0"/>
              <a:t>Yellow rust severity and crop incidence</a:t>
            </a:r>
            <a:endParaRPr lang="en-GB" sz="2000" i="1" dirty="0"/>
          </a:p>
          <a:p>
            <a:pPr lvl="1">
              <a:spcBef>
                <a:spcPts val="1000"/>
              </a:spcBef>
              <a:buChar char="•"/>
            </a:pPr>
            <a:r>
              <a:rPr lang="en-GB" sz="2000" dirty="0"/>
              <a:t>Wheat leaves 1 and 2</a:t>
            </a:r>
          </a:p>
          <a:p>
            <a:pPr lvl="1">
              <a:spcBef>
                <a:spcPts val="1000"/>
              </a:spcBef>
              <a:buChar char="•"/>
            </a:pPr>
            <a:r>
              <a:rPr lang="en-GB" sz="2000" dirty="0"/>
              <a:t>UK regions</a:t>
            </a:r>
            <a:endParaRPr sz="2000" dirty="0"/>
          </a:p>
          <a:p>
            <a:pPr lvl="1">
              <a:spcBef>
                <a:spcPts val="1000"/>
              </a:spcBef>
              <a:buChar char="•"/>
            </a:pPr>
            <a:r>
              <a:rPr lang="en-GB" sz="2000" dirty="0"/>
              <a:t>50 years of data (1971 - 2025)</a:t>
            </a:r>
          </a:p>
          <a:p>
            <a:pPr marL="571500" lvl="1" indent="0">
              <a:spcBef>
                <a:spcPts val="1000"/>
              </a:spcBef>
              <a:buNone/>
            </a:pPr>
            <a:endParaRPr lang="en-GB" sz="20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 sz="2400" dirty="0"/>
              <a:t>Candidates invited to combine with external explanatory variables</a:t>
            </a:r>
            <a:endParaRPr sz="2400" dirty="0"/>
          </a:p>
        </p:txBody>
      </p:sp>
      <p:sp>
        <p:nvSpPr>
          <p:cNvPr id="159" name="Google Shape;1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68167"/>
              <a:buNone/>
            </a:pPr>
            <a:r>
              <a:rPr lang="en-GB" sz="900"/>
              <a:t>Spatial, Health &amp; Environmental Research using Probabilistic Programming Languages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A0CAA-F79F-6F4A-CDBF-DDC01B3BB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584" y="1646100"/>
            <a:ext cx="6096000" cy="44051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4400"/>
              <a:buFont typeface="Play"/>
              <a:buNone/>
            </a:pPr>
            <a:r>
              <a:rPr lang="en-GB" dirty="0"/>
              <a:t>Contest Outputs</a:t>
            </a:r>
            <a:endParaRPr dirty="0"/>
          </a:p>
        </p:txBody>
      </p:sp>
      <p:sp>
        <p:nvSpPr>
          <p:cNvPr id="167" name="Google Shape;16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400" b="1" i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The aim of this contest is to develop a model capable of forecasting the incidence and severity of </a:t>
            </a:r>
            <a:r>
              <a:rPr lang="en-GB" sz="2400" b="1" i="1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Zymoseptoria</a:t>
            </a:r>
            <a:r>
              <a:rPr lang="en-GB" sz="2400" b="1" i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tritici and Yellow rust on wheat crop across UK regions for 2026.</a:t>
            </a:r>
          </a:p>
          <a:p>
            <a:pPr marL="457200" lvl="0" indent="-228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en-GB" sz="2400" b="1" i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marL="457200" lvl="0" indent="-228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400" b="1" i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Forecasts and reports should be saved into the submission folder, matching the template found within.</a:t>
            </a:r>
            <a:endParaRPr sz="2400" b="1" i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A5"/>
              </a:buClr>
              <a:buSzPts val="4400"/>
              <a:buFont typeface="Play"/>
              <a:buNone/>
            </a:pPr>
            <a:r>
              <a:rPr lang="en-GB" dirty="0"/>
              <a:t>Contest Rules</a:t>
            </a:r>
            <a:endParaRPr dirty="0"/>
          </a:p>
        </p:txBody>
      </p:sp>
      <p:sp>
        <p:nvSpPr>
          <p:cNvPr id="173" name="Google Shape;173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60555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 coding languages are allowed but all analyses must be reproducible by the panel.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entries must be loaded into a public </a:t>
            </a:r>
            <a:r>
              <a:rPr lang="en-GB" sz="1800" b="0" i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Github</a:t>
            </a:r>
            <a:r>
              <a:rPr lang="en-GB" sz="18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repo.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entries must follow the submission formats outlined below.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entries must include a max 1000 word report to accompany the forecast analyses. This can be as a separate PDF/</a:t>
            </a:r>
            <a:r>
              <a:rPr lang="en-GB" sz="1800" b="0" i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hmtl</a:t>
            </a:r>
            <a:r>
              <a:rPr lang="en-GB" sz="18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or incorporated into a quarto/</a:t>
            </a:r>
            <a:r>
              <a:rPr lang="en-GB" sz="1800" b="0" i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jupyter</a:t>
            </a:r>
            <a:r>
              <a:rPr lang="en-GB" sz="18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notebook.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submissions must be complete by 6</a:t>
            </a:r>
            <a:r>
              <a:rPr lang="en-GB" sz="1800" b="0" i="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18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September 2026</a:t>
            </a:r>
            <a:endParaRPr b="0" i="0" dirty="0"/>
          </a:p>
        </p:txBody>
      </p:sp>
      <p:pic>
        <p:nvPicPr>
          <p:cNvPr id="174" name="Google Shape;17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0977" y="1009450"/>
            <a:ext cx="2931595" cy="227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0789" y="3676400"/>
            <a:ext cx="2271974" cy="227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PHERE-PPL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8AA5"/>
      </a:accent1>
      <a:accent2>
        <a:srgbClr val="FCAF00"/>
      </a:accent2>
      <a:accent3>
        <a:srgbClr val="00BB64"/>
      </a:accent3>
      <a:accent4>
        <a:srgbClr val="004D9E"/>
      </a:accent4>
      <a:accent5>
        <a:srgbClr val="A02B93"/>
      </a:accent5>
      <a:accent6>
        <a:srgbClr val="4EA72E"/>
      </a:accent6>
      <a:hlink>
        <a:srgbClr val="98FB98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545</Words>
  <Application>Microsoft Macintosh PowerPoint</Application>
  <PresentationFormat>Widescreen</PresentationFormat>
  <Paragraphs>77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Play</vt:lpstr>
      <vt:lpstr>Office Theme</vt:lpstr>
      <vt:lpstr>ADAS Forecasting Contest Kick-Off</vt:lpstr>
      <vt:lpstr>Outline</vt:lpstr>
      <vt:lpstr>What is SPHERE-PPL doing?</vt:lpstr>
      <vt:lpstr>Introduction</vt:lpstr>
      <vt:lpstr>PowerPoint Presentation</vt:lpstr>
      <vt:lpstr>PowerPoint Presentation</vt:lpstr>
      <vt:lpstr>Data</vt:lpstr>
      <vt:lpstr>Contest Outputs</vt:lpstr>
      <vt:lpstr>Contest Rules</vt:lpstr>
      <vt:lpstr>Contest Winners</vt:lpstr>
      <vt:lpstr>Contest Timeline</vt:lpstr>
      <vt:lpstr>Communication</vt:lpstr>
      <vt:lpstr>Getting Started</vt:lpstr>
      <vt:lpstr>Thanks For Joining!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Alex Rabeau</cp:lastModifiedBy>
  <cp:revision>68</cp:revision>
  <dcterms:modified xsi:type="dcterms:W3CDTF">2026-06-02T11:08:01Z</dcterms:modified>
</cp:coreProperties>
</file>